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comments/modernComment_103_7BC0877B.xml" ContentType="application/vnd.ms-powerpoint.comments+xml"/>
  <Override PartName="/ppt/comments/modernComment_7FFFFFEC_E6CEE2D7.xml" ContentType="application/vnd.ms-powerpoint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682" r:id="rId5"/>
    <p:sldMasterId id="2147483802" r:id="rId6"/>
    <p:sldMasterId id="2147483785" r:id="rId7"/>
    <p:sldMasterId id="2147483773" r:id="rId8"/>
    <p:sldMasterId id="2147483774" r:id="rId9"/>
    <p:sldMasterId id="2147483806" r:id="rId10"/>
    <p:sldMasterId id="2147483813" r:id="rId11"/>
    <p:sldMasterId id="2147483833" r:id="rId12"/>
    <p:sldMasterId id="2147483842" r:id="rId13"/>
    <p:sldMasterId id="2147483855" r:id="rId14"/>
  </p:sldMasterIdLst>
  <p:notesMasterIdLst>
    <p:notesMasterId r:id="rId52"/>
  </p:notesMasterIdLst>
  <p:handoutMasterIdLst>
    <p:handoutMasterId r:id="rId53"/>
  </p:handoutMasterIdLst>
  <p:sldIdLst>
    <p:sldId id="857" r:id="rId15"/>
    <p:sldId id="259" r:id="rId16"/>
    <p:sldId id="2147483627" r:id="rId17"/>
    <p:sldId id="387" r:id="rId18"/>
    <p:sldId id="2147483628" r:id="rId19"/>
    <p:sldId id="256" r:id="rId20"/>
    <p:sldId id="738" r:id="rId21"/>
    <p:sldId id="2147483584" r:id="rId22"/>
    <p:sldId id="730" r:id="rId23"/>
    <p:sldId id="2147483629" r:id="rId24"/>
    <p:sldId id="2147483630" r:id="rId25"/>
    <p:sldId id="2147483557" r:id="rId26"/>
    <p:sldId id="2147483631" r:id="rId27"/>
    <p:sldId id="2147483613" r:id="rId28"/>
    <p:sldId id="2147483632" r:id="rId29"/>
    <p:sldId id="2147483633" r:id="rId30"/>
    <p:sldId id="2147483634" r:id="rId31"/>
    <p:sldId id="2147483616" r:id="rId32"/>
    <p:sldId id="2147483617" r:id="rId33"/>
    <p:sldId id="2147483618" r:id="rId34"/>
    <p:sldId id="2147483619" r:id="rId35"/>
    <p:sldId id="2147483620" r:id="rId36"/>
    <p:sldId id="2147483608" r:id="rId37"/>
    <p:sldId id="2147483592" r:id="rId38"/>
    <p:sldId id="2147483593" r:id="rId39"/>
    <p:sldId id="2147483594" r:id="rId40"/>
    <p:sldId id="2147483582" r:id="rId41"/>
    <p:sldId id="2147483553" r:id="rId42"/>
    <p:sldId id="2147483561" r:id="rId43"/>
    <p:sldId id="2147483635" r:id="rId44"/>
    <p:sldId id="2147483599" r:id="rId45"/>
    <p:sldId id="2147483612" r:id="rId46"/>
    <p:sldId id="2147483636" r:id="rId47"/>
    <p:sldId id="263" r:id="rId48"/>
    <p:sldId id="2147483637" r:id="rId49"/>
    <p:sldId id="2147483602" r:id="rId50"/>
    <p:sldId id="2147483556" r:id="rId51"/>
  </p:sldIdLst>
  <p:sldSz cx="12192000" cy="6858000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5" userDrawn="1">
          <p15:clr>
            <a:srgbClr val="A4A3A4"/>
          </p15:clr>
        </p15:guide>
        <p15:guide id="6" orient="horz" pos="482" userDrawn="1">
          <p15:clr>
            <a:srgbClr val="A4A3A4"/>
          </p15:clr>
        </p15:guide>
        <p15:guide id="7" pos="660" userDrawn="1">
          <p15:clr>
            <a:srgbClr val="A4A3A4"/>
          </p15:clr>
        </p15:guide>
        <p15:guide id="8" orient="horz" pos="2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E2E56A-67D8-FCF3-630F-D134E4201724}" name="Van Waeyenberg Sonja" initials="VWS" userId="S::sonja.vanwaeyenberg@infrabel.be::e91289c8-124e-46af-9627-2428283045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C1E4F5"/>
    <a:srgbClr val="FFFFFF"/>
    <a:srgbClr val="EDF3FB"/>
    <a:srgbClr val="213A53"/>
    <a:srgbClr val="FFFF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455CE6-D75E-A743-88A8-17785C4D1E86}" v="88" dt="2024-10-04T07:28:55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16" autoAdjust="0"/>
    <p:restoredTop sz="93792" autoAdjust="0"/>
  </p:normalViewPr>
  <p:slideViewPr>
    <p:cSldViewPr snapToGrid="0" snapToObjects="1">
      <p:cViewPr varScale="1">
        <p:scale>
          <a:sx n="83" d="100"/>
          <a:sy n="83" d="100"/>
        </p:scale>
        <p:origin x="634" y="77"/>
      </p:cViewPr>
      <p:guideLst>
        <p:guide pos="3840"/>
        <p:guide pos="415"/>
        <p:guide pos="7265"/>
        <p:guide orient="horz" pos="482"/>
        <p:guide pos="660"/>
        <p:guide orient="horz" pos="2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110" d="100"/>
          <a:sy n="110" d="100"/>
        </p:scale>
        <p:origin x="1484" y="-19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microsoft.com/office/2018/10/relationships/authors" Target="author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69430774278213"/>
          <c:y val="6.4020477285141306E-2"/>
          <c:w val="0.34805142904212483"/>
          <c:h val="0.79864982223883096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Content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9D-4A31-B152-16E17B9B2E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9D-4A31-B152-16E17B9B2E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9D-4A31-B152-16E17B9B2E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9D-4A31-B152-16E17B9B2E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Info 1</c:v>
                </c:pt>
                <c:pt idx="1">
                  <c:v>Info 2</c:v>
                </c:pt>
                <c:pt idx="2">
                  <c:v>Info 3</c:v>
                </c:pt>
                <c:pt idx="3">
                  <c:v>Info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9D-4A31-B152-16E17B9B2E5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7686950459317588"/>
          <c:y val="0.94075897558207255"/>
          <c:w val="0.64382386212338205"/>
          <c:h val="5.9241106982515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Info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3-4A30-B373-70E72F91DFD9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Info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63-4A30-B373-70E72F91DFD9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Info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63-4A30-B373-70E72F91D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526527"/>
        <c:axId val="446502015"/>
      </c:barChart>
      <c:catAx>
        <c:axId val="445526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46502015"/>
        <c:crosses val="autoZero"/>
        <c:auto val="1"/>
        <c:lblAlgn val="ctr"/>
        <c:lblOffset val="100"/>
        <c:noMultiLvlLbl val="0"/>
      </c:catAx>
      <c:valAx>
        <c:axId val="446502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45526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656188484251966"/>
          <c:y val="0.94359979722392262"/>
          <c:w val="0.28375110728346459"/>
          <c:h val="5.37718279644216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3_7BC08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C46960-4F55-4738-AFA7-C30B555451BE}" authorId="{8EE2E56A-67D8-FCF3-630F-D134E4201724}" created="2024-09-18T14:42:51.089">
    <pc:sldMkLst xmlns:pc="http://schemas.microsoft.com/office/powerpoint/2013/main/command">
      <pc:docMk/>
      <pc:sldMk cId="2076215163" sldId="259"/>
    </pc:sldMkLst>
    <p188:txBody>
      <a:bodyPr/>
      <a:lstStyle/>
      <a:p>
        <a:r>
          <a:rPr lang="nl-NL"/>
          <a:t>Na Q&amp;A volgt nog een toelichting partner UASW - details nog niet gekend. </a:t>
        </a:r>
      </a:p>
    </p188:txBody>
  </p188:cm>
</p188:cmLst>
</file>

<file path=ppt/comments/modernComment_7FFFFFEC_E6CEE2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535510-3680-4F19-90FD-9E51E7E5F9E9}" authorId="{8EE2E56A-67D8-FCF3-630F-D134E4201724}" created="2024-09-18T14:42:51.089">
    <pc:sldMkLst xmlns:pc="http://schemas.microsoft.com/office/powerpoint/2013/main/command">
      <pc:docMk/>
      <pc:sldMk cId="2076215163" sldId="259"/>
    </pc:sldMkLst>
    <p188:txBody>
      <a:bodyPr/>
      <a:lstStyle/>
      <a:p>
        <a:r>
          <a:rPr lang="nl-NL"/>
          <a:t>Na Q&amp;A volgt nog een toelichting partner UASW - details nog niet gekend.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l">
              <a:defRPr sz="1300"/>
            </a:lvl1pPr>
          </a:lstStyle>
          <a:p>
            <a:r>
              <a:rPr lang="en-US"/>
              <a:t>Actieplan Safety voor aannemers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8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r">
              <a:defRPr sz="1300"/>
            </a:lvl1pPr>
          </a:lstStyle>
          <a:p>
            <a:fld id="{1A16EFB8-CEC4-4C85-A84A-086B9D7B470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8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r">
              <a:defRPr sz="1300"/>
            </a:lvl1pPr>
          </a:lstStyle>
          <a:p>
            <a:fld id="{092B0D30-C133-4A98-884B-6AA2B3B8D8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1373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l">
              <a:defRPr sz="1300"/>
            </a:lvl1pPr>
          </a:lstStyle>
          <a:p>
            <a:r>
              <a:rPr lang="nl-BE"/>
              <a:t>Actieplan Safety voor aannemers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8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r">
              <a:defRPr sz="1300"/>
            </a:lvl1pPr>
          </a:lstStyle>
          <a:p>
            <a:fld id="{625640B5-F1E4-CB44-89AF-B521291F69F7}" type="datetimeFigureOut">
              <a:rPr lang="nl-BE" smtClean="0"/>
              <a:t>11/10/2024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8" tIns="47408" rIns="94818" bIns="47408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3"/>
          </a:xfrm>
          <a:prstGeom prst="rect">
            <a:avLst/>
          </a:prstGeom>
        </p:spPr>
        <p:txBody>
          <a:bodyPr vert="horz" lIns="94818" tIns="47408" rIns="94818" bIns="47408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8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r">
              <a:defRPr sz="1300"/>
            </a:lvl1pPr>
          </a:lstStyle>
          <a:p>
            <a:fld id="{6DC0A393-39A7-5C44-9942-E5E6E3DB97A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922238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chemeClr val="accent2"/>
                </a:solidFill>
              </a:rPr>
              <a:t>Herinneren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aan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grootste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aanpak</a:t>
            </a:r>
            <a:r>
              <a:rPr lang="en-GB" dirty="0">
                <a:solidFill>
                  <a:schemeClr val="accent2"/>
                </a:solidFill>
              </a:rPr>
              <a:t> in </a:t>
            </a:r>
            <a:r>
              <a:rPr lang="en-GB" dirty="0" err="1">
                <a:solidFill>
                  <a:schemeClr val="accent2"/>
                </a:solidFill>
              </a:rPr>
              <a:t>verplichte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certificering</a:t>
            </a:r>
            <a:r>
              <a:rPr lang="en-GB" dirty="0">
                <a:solidFill>
                  <a:schemeClr val="accent2"/>
                </a:solidFill>
              </a:rPr>
              <a:t> – </a:t>
            </a:r>
            <a:r>
              <a:rPr lang="en-GB" dirty="0" err="1">
                <a:solidFill>
                  <a:schemeClr val="accent2"/>
                </a:solidFill>
              </a:rPr>
              <a:t>voor</a:t>
            </a:r>
            <a:r>
              <a:rPr lang="en-GB" dirty="0">
                <a:solidFill>
                  <a:schemeClr val="accent2"/>
                </a:solidFill>
              </a:rPr>
              <a:t> het </a:t>
            </a:r>
            <a:r>
              <a:rPr lang="en-GB" dirty="0" err="1">
                <a:solidFill>
                  <a:schemeClr val="accent2"/>
                </a:solidFill>
              </a:rPr>
              <a:t>bekomen</a:t>
            </a:r>
            <a:r>
              <a:rPr lang="en-GB" dirty="0">
                <a:solidFill>
                  <a:schemeClr val="accent2"/>
                </a:solidFill>
              </a:rPr>
              <a:t> van het </a:t>
            </a:r>
            <a:r>
              <a:rPr lang="en-GB" dirty="0" err="1">
                <a:solidFill>
                  <a:schemeClr val="accent2"/>
                </a:solidFill>
              </a:rPr>
              <a:t>certificaat</a:t>
            </a:r>
            <a:r>
              <a:rPr lang="en-GB" dirty="0">
                <a:solidFill>
                  <a:schemeClr val="accent2"/>
                </a:solidFill>
              </a:rPr>
              <a:t> ‘</a:t>
            </a:r>
            <a:r>
              <a:rPr lang="en-GB" dirty="0" err="1">
                <a:solidFill>
                  <a:schemeClr val="accent2"/>
                </a:solidFill>
              </a:rPr>
              <a:t>basisopleiding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spoorwegwerken</a:t>
            </a:r>
            <a:r>
              <a:rPr lang="en-GB" dirty="0">
                <a:solidFill>
                  <a:schemeClr val="accent2"/>
                </a:solidFill>
              </a:rPr>
              <a:t>’. </a:t>
            </a:r>
            <a:r>
              <a:rPr lang="en-GB" dirty="0" err="1">
                <a:solidFill>
                  <a:schemeClr val="accent2"/>
                </a:solidFill>
              </a:rPr>
              <a:t>Volgen</a:t>
            </a:r>
            <a:r>
              <a:rPr lang="en-GB" dirty="0">
                <a:solidFill>
                  <a:schemeClr val="accent2"/>
                </a:solidFill>
              </a:rPr>
              <a:t> van </a:t>
            </a:r>
            <a:r>
              <a:rPr lang="en-GB" dirty="0" err="1">
                <a:solidFill>
                  <a:schemeClr val="accent2"/>
                </a:solidFill>
              </a:rPr>
              <a:t>opleiding</a:t>
            </a:r>
            <a:r>
              <a:rPr lang="en-GB" dirty="0">
                <a:solidFill>
                  <a:schemeClr val="accent2"/>
                </a:solidFill>
              </a:rPr>
              <a:t> ‘</a:t>
            </a:r>
            <a:r>
              <a:rPr lang="en-GB" dirty="0" err="1">
                <a:solidFill>
                  <a:schemeClr val="accent2"/>
                </a:solidFill>
              </a:rPr>
              <a:t>veilig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werken</a:t>
            </a:r>
            <a:r>
              <a:rPr lang="en-GB" dirty="0">
                <a:solidFill>
                  <a:schemeClr val="accent2"/>
                </a:solidFill>
              </a:rPr>
              <a:t> in </a:t>
            </a:r>
            <a:r>
              <a:rPr lang="en-GB" dirty="0" err="1">
                <a:solidFill>
                  <a:schemeClr val="accent2"/>
                </a:solidFill>
              </a:rPr>
              <a:t>en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langs</a:t>
            </a:r>
            <a:r>
              <a:rPr lang="en-GB" dirty="0">
                <a:solidFill>
                  <a:schemeClr val="accent2"/>
                </a:solidFill>
              </a:rPr>
              <a:t> de </a:t>
            </a:r>
            <a:r>
              <a:rPr lang="en-GB" dirty="0" err="1">
                <a:solidFill>
                  <a:schemeClr val="accent2"/>
                </a:solidFill>
              </a:rPr>
              <a:t>sporen</a:t>
            </a:r>
            <a:r>
              <a:rPr lang="en-GB" dirty="0">
                <a:solidFill>
                  <a:schemeClr val="accent2"/>
                </a:solidFill>
              </a:rPr>
              <a:t>’ om </a:t>
            </a:r>
            <a:r>
              <a:rPr lang="en-GB" dirty="0" err="1">
                <a:solidFill>
                  <a:schemeClr val="accent2"/>
                </a:solidFill>
              </a:rPr>
              <a:t>nadien</a:t>
            </a:r>
            <a:r>
              <a:rPr lang="en-GB" dirty="0">
                <a:solidFill>
                  <a:schemeClr val="accent2"/>
                </a:solidFill>
              </a:rPr>
              <a:t> examen </a:t>
            </a:r>
            <a:r>
              <a:rPr lang="en-GB" dirty="0" err="1">
                <a:solidFill>
                  <a:schemeClr val="accent2"/>
                </a:solidFill>
              </a:rPr>
              <a:t>af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te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leggen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bij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Construktiv</a:t>
            </a:r>
            <a:r>
              <a:rPr lang="en-GB" dirty="0">
                <a:solidFill>
                  <a:schemeClr val="accent2"/>
                </a:solidFill>
              </a:rPr>
              <a:t>. Examen </a:t>
            </a:r>
            <a:r>
              <a:rPr lang="en-GB" dirty="0" err="1">
                <a:solidFill>
                  <a:schemeClr val="accent2"/>
                </a:solidFill>
              </a:rPr>
              <a:t>wordt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vandaag</a:t>
            </a:r>
            <a:r>
              <a:rPr lang="en-GB" dirty="0">
                <a:solidFill>
                  <a:schemeClr val="accent2"/>
                </a:solidFill>
              </a:rPr>
              <a:t> in XX </a:t>
            </a:r>
            <a:r>
              <a:rPr lang="en-GB" dirty="0" err="1">
                <a:solidFill>
                  <a:schemeClr val="accent2"/>
                </a:solidFill>
              </a:rPr>
              <a:t>talen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afgelegd</a:t>
            </a:r>
            <a:r>
              <a:rPr lang="en-GB" dirty="0">
                <a:solidFill>
                  <a:schemeClr val="accent2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accent2"/>
                </a:solidFill>
              </a:rPr>
              <a:t>We </a:t>
            </a:r>
            <a:r>
              <a:rPr lang="en-GB" dirty="0" err="1">
                <a:solidFill>
                  <a:schemeClr val="accent2"/>
                </a:solidFill>
              </a:rPr>
              <a:t>zijn</a:t>
            </a:r>
            <a:r>
              <a:rPr lang="en-GB" dirty="0">
                <a:solidFill>
                  <a:schemeClr val="accent2"/>
                </a:solidFill>
              </a:rPr>
              <a:t> nu 10 </a:t>
            </a:r>
            <a:r>
              <a:rPr lang="en-GB" dirty="0" err="1">
                <a:solidFill>
                  <a:schemeClr val="accent2"/>
                </a:solidFill>
              </a:rPr>
              <a:t>maanden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verder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en</a:t>
            </a:r>
            <a:r>
              <a:rPr lang="en-GB" dirty="0">
                <a:solidFill>
                  <a:schemeClr val="accent2"/>
                </a:solidFill>
              </a:rPr>
              <a:t> er </a:t>
            </a:r>
            <a:r>
              <a:rPr lang="en-GB" dirty="0" err="1">
                <a:solidFill>
                  <a:schemeClr val="accent2"/>
                </a:solidFill>
              </a:rPr>
              <a:t>zijn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ondertussen</a:t>
            </a:r>
            <a:r>
              <a:rPr lang="en-GB" dirty="0">
                <a:solidFill>
                  <a:schemeClr val="accent2"/>
                </a:solidFill>
              </a:rPr>
              <a:t> al XXX </a:t>
            </a:r>
            <a:r>
              <a:rPr lang="en-GB" dirty="0" err="1">
                <a:solidFill>
                  <a:schemeClr val="accent2"/>
                </a:solidFill>
              </a:rPr>
              <a:t>certificaten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uitgereikt</a:t>
            </a:r>
            <a:r>
              <a:rPr lang="en-GB" dirty="0">
                <a:solidFill>
                  <a:schemeClr val="accent2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accent2"/>
                </a:solidFill>
              </a:rPr>
              <a:t>Het </a:t>
            </a:r>
            <a:r>
              <a:rPr lang="en-GB" dirty="0" err="1">
                <a:solidFill>
                  <a:schemeClr val="accent2"/>
                </a:solidFill>
              </a:rPr>
              <a:t>certificaat</a:t>
            </a:r>
            <a:r>
              <a:rPr lang="en-GB" dirty="0">
                <a:solidFill>
                  <a:schemeClr val="accent2"/>
                </a:solidFill>
              </a:rPr>
              <a:t> is </a:t>
            </a:r>
            <a:r>
              <a:rPr lang="en-GB" dirty="0" err="1">
                <a:solidFill>
                  <a:schemeClr val="accent2"/>
                </a:solidFill>
              </a:rPr>
              <a:t>drie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jaar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geldig</a:t>
            </a:r>
            <a:r>
              <a:rPr lang="en-GB" dirty="0">
                <a:solidFill>
                  <a:schemeClr val="accent2"/>
                </a:solidFill>
              </a:rPr>
              <a:t>. Maar, die </a:t>
            </a:r>
            <a:r>
              <a:rPr lang="en-GB" dirty="0" err="1">
                <a:solidFill>
                  <a:schemeClr val="accent2"/>
                </a:solidFill>
              </a:rPr>
              <a:t>periode</a:t>
            </a:r>
            <a:r>
              <a:rPr lang="en-GB" dirty="0">
                <a:solidFill>
                  <a:schemeClr val="accent2"/>
                </a:solidFill>
              </a:rPr>
              <a:t> is </a:t>
            </a:r>
            <a:r>
              <a:rPr lang="en-GB" dirty="0" err="1">
                <a:solidFill>
                  <a:schemeClr val="accent2"/>
                </a:solidFill>
              </a:rPr>
              <a:t>geen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zekerheid</a:t>
            </a:r>
            <a:r>
              <a:rPr lang="en-GB" dirty="0">
                <a:solidFill>
                  <a:schemeClr val="accent2"/>
                </a:solidFill>
              </a:rPr>
              <a:t>. Later </a:t>
            </a:r>
            <a:r>
              <a:rPr lang="en-GB" dirty="0" err="1">
                <a:solidFill>
                  <a:schemeClr val="accent2"/>
                </a:solidFill>
              </a:rPr>
              <a:t>meer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daarover</a:t>
            </a:r>
            <a:r>
              <a:rPr lang="en-GB" dirty="0">
                <a:solidFill>
                  <a:schemeClr val="accent2"/>
                </a:solidFill>
              </a:rPr>
              <a:t> (2025).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3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54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5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02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1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8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01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u="none" strike="noStrike" baseline="0" dirty="0" err="1">
                <a:solidFill>
                  <a:srgbClr val="00B0F0"/>
                </a:solidFill>
                <a:latin typeface="Calibri" panose="020F0502020204030204" pitchFamily="34" charset="0"/>
              </a:rPr>
              <a:t>Herinnering</a:t>
            </a:r>
            <a:r>
              <a:rPr lang="en-GB" sz="1200" b="1" i="0" u="none" strike="noStrike" baseline="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n-GB" sz="1200" b="1" i="0" u="none" strike="noStrike" baseline="0" dirty="0" err="1">
                <a:solidFill>
                  <a:srgbClr val="00B0F0"/>
                </a:solidFill>
                <a:latin typeface="Calibri" panose="020F0502020204030204" pitchFamily="34" charset="0"/>
              </a:rPr>
              <a:t>toepassingsgebied</a:t>
            </a:r>
            <a:r>
              <a:rPr lang="en-GB" sz="1200" b="1" i="0" u="none" strike="noStrike" baseline="0" dirty="0">
                <a:solidFill>
                  <a:srgbClr val="00B0F0"/>
                </a:solidFill>
                <a:latin typeface="Calibri" panose="020F0502020204030204" pitchFamily="34" charset="0"/>
              </a:rPr>
              <a:t>!</a:t>
            </a:r>
          </a:p>
          <a:p>
            <a:endParaRPr lang="en-GB" sz="12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200" b="0" i="0" u="none" strike="noStrike" baseline="0" dirty="0">
                <a:latin typeface="Calibri" panose="020F0502020204030204" pitchFamily="34" charset="0"/>
              </a:rPr>
              <a:t>TLO - CTL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200" b="0" i="0" u="none" strike="noStrike" baseline="0" dirty="0">
                <a:latin typeface="Calibri" panose="020F0502020204030204" pitchFamily="34" charset="0"/>
              </a:rPr>
              <a:t>Fysieke en duidelijk herkenbare afscherming tussen de werfzone en het spoorverkeer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200" b="0" i="0" u="none" strike="noStrike" baseline="0" dirty="0">
                <a:latin typeface="Calibri" panose="020F0502020204030204" pitchFamily="34" charset="0"/>
              </a:rPr>
              <a:t>Geen OW te kunnen overschrijden of afsluiting OW voor voetgangers en weggebruikers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b="0" i="0" u="none" strike="noStrike" baseline="0" dirty="0">
                <a:latin typeface="Calibri" panose="020F0502020204030204" pitchFamily="34" charset="0"/>
              </a:rPr>
              <a:t>Buiten spanning van BVL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200" b="0" i="0" u="none" strike="noStrike" baseline="0" dirty="0">
                <a:latin typeface="Calibri" panose="020F0502020204030204" pitchFamily="34" charset="0"/>
              </a:rPr>
              <a:t>Materieelkennis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</a:rPr>
              <a:t>Certificatie “Basisveiligheid spoorwerken”</a:t>
            </a:r>
            <a:endParaRPr lang="nl-NL" sz="1200" b="0" i="0" u="none" strike="noStrike" baseline="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A393-39A7-5C44-9942-E5E6E3DB97A7}" type="slidenum">
              <a:rPr lang="nl-BE" smtClean="0"/>
              <a:t>32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7192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 err="1"/>
              <a:t>Samenwerking</a:t>
            </a:r>
            <a:r>
              <a:rPr lang="en-GB" b="1" u="sng" dirty="0"/>
              <a:t> en </a:t>
            </a:r>
            <a:r>
              <a:rPr lang="en-GB" b="1" u="sng" dirty="0" err="1"/>
              <a:t>overleg</a:t>
            </a:r>
            <a:r>
              <a:rPr lang="en-GB" b="1" dirty="0"/>
              <a:t> </a:t>
            </a:r>
            <a:r>
              <a:rPr lang="en-GB" dirty="0"/>
              <a:t>in </a:t>
            </a:r>
            <a:r>
              <a:rPr lang="en-GB" dirty="0" err="1"/>
              <a:t>werkgroep</a:t>
            </a:r>
            <a:r>
              <a:rPr lang="en-GB" dirty="0"/>
              <a:t> met </a:t>
            </a:r>
            <a:r>
              <a:rPr lang="en-GB" b="1" dirty="0" err="1">
                <a:solidFill>
                  <a:srgbClr val="FF6600"/>
                </a:solidFill>
              </a:rPr>
              <a:t>vaste</a:t>
            </a:r>
            <a:r>
              <a:rPr lang="en-GB" b="1" dirty="0">
                <a:solidFill>
                  <a:srgbClr val="FF6600"/>
                </a:solidFill>
              </a:rPr>
              <a:t> </a:t>
            </a:r>
            <a:r>
              <a:rPr lang="en-GB" b="1" dirty="0" err="1">
                <a:solidFill>
                  <a:srgbClr val="FF6600"/>
                </a:solidFill>
              </a:rPr>
              <a:t>vertegenwoordigers</a:t>
            </a:r>
            <a:r>
              <a:rPr lang="en-GB" b="1" dirty="0">
                <a:solidFill>
                  <a:srgbClr val="FF6600"/>
                </a:solidFill>
              </a:rPr>
              <a:t> van UASW / </a:t>
            </a:r>
            <a:r>
              <a:rPr lang="en-GB" b="1" dirty="0" err="1">
                <a:solidFill>
                  <a:srgbClr val="FF6600"/>
                </a:solidFill>
              </a:rPr>
              <a:t>ondernemingen</a:t>
            </a:r>
            <a:r>
              <a:rPr lang="en-GB" b="1" dirty="0">
                <a:solidFill>
                  <a:srgbClr val="FF6600"/>
                </a:solidFill>
              </a:rPr>
              <a:t> </a:t>
            </a:r>
            <a:r>
              <a:rPr lang="en-GB" dirty="0"/>
              <a:t>die sector </a:t>
            </a:r>
            <a:r>
              <a:rPr lang="en-GB" dirty="0" err="1"/>
              <a:t>vertegenwoordigen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verdere</a:t>
            </a:r>
            <a:r>
              <a:rPr lang="en-GB" dirty="0"/>
              <a:t> </a:t>
            </a:r>
            <a:r>
              <a:rPr lang="en-GB" dirty="0" err="1"/>
              <a:t>voltooiing</a:t>
            </a:r>
            <a:r>
              <a:rPr lang="en-GB" dirty="0"/>
              <a:t> van het project, </a:t>
            </a:r>
            <a:r>
              <a:rPr lang="en-GB" dirty="0" err="1"/>
              <a:t>nl</a:t>
            </a:r>
            <a:r>
              <a:rPr lang="en-GB" dirty="0"/>
              <a:t>.:</a:t>
            </a:r>
          </a:p>
          <a:p>
            <a:endParaRPr lang="en-GB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200" b="0" i="0" u="none" strike="noStrike" baseline="0" dirty="0">
                <a:latin typeface="Calibri" panose="020F0502020204030204" pitchFamily="34" charset="0"/>
              </a:rPr>
              <a:t>Juridisch aspecten en verzekeringstechnische kwesties = algemene bepalingen aannemers, Bundel 63.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200" b="0" i="0" u="none" strike="noStrike" baseline="0" dirty="0">
                <a:latin typeface="Calibri" panose="020F0502020204030204" pitchFamily="34" charset="0"/>
              </a:rPr>
              <a:t>RA &amp; SIMOC </a:t>
            </a:r>
            <a:r>
              <a:rPr lang="en-GB" sz="1200" b="0" i="0" u="none" strike="noStrike" baseline="0" dirty="0" err="1">
                <a:latin typeface="Calibri" panose="020F0502020204030204" pitchFamily="34" charset="0"/>
              </a:rPr>
              <a:t>proces</a:t>
            </a:r>
            <a:r>
              <a:rPr lang="en-GB" sz="1200" b="0" i="0" u="none" strike="noStrike" baseline="0" dirty="0">
                <a:latin typeface="Calibri" panose="020F0502020204030204" pitchFamily="34" charset="0"/>
              </a:rPr>
              <a:t>.</a:t>
            </a:r>
            <a:endParaRPr lang="en-GB" dirty="0">
              <a:latin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200" b="0" i="0" u="none" strike="noStrike" baseline="0" dirty="0" err="1">
                <a:latin typeface="Calibri" panose="020F0502020204030204" pitchFamily="34" charset="0"/>
              </a:rPr>
              <a:t>Inlichting</a:t>
            </a:r>
            <a:r>
              <a:rPr lang="en-GB" sz="1200" b="0" i="0" u="none" strike="noStrike" baseline="0" dirty="0">
                <a:latin typeface="Calibri" panose="020F0502020204030204" pitchFamily="34" charset="0"/>
              </a:rPr>
              <a:t> NSA RAIL.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A393-39A7-5C44-9942-E5E6E3DB97A7}" type="slidenum">
              <a:rPr lang="nl-BE" smtClean="0"/>
              <a:t>33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65880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Openstaande</a:t>
            </a:r>
            <a:r>
              <a:rPr lang="en-GB" sz="1200" b="1" i="0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1" i="0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punten</a:t>
            </a:r>
            <a:r>
              <a:rPr lang="en-GB" sz="1200" b="0" i="0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algn="l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Type en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plaatsing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fysieke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afscherming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 algn="l">
              <a:buAutoNum type="arabicPeriod"/>
            </a:pP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Verduidelijking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1 “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bouwplaats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”,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geen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“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gemeenschappelijke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werkzone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”.</a:t>
            </a:r>
          </a:p>
          <a:p>
            <a:pPr marL="342900" indent="-342900" algn="l">
              <a:buAutoNum type="arabicPeriod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Permanente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aanwezigheid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OTW-SW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als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coordinator en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contactpersoon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met OTW-Limited?</a:t>
            </a:r>
            <a:b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Is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certificaat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OTW-SW strict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noodzakelijk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volstaat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andere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competentie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/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hiërarchische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bevoegdheid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 algn="l"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Geen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S682 / I510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voor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OTW-Limited.</a:t>
            </a:r>
            <a:b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Vervanging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door “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werkblad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” + schema +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registratie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van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prestaties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 algn="l"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Maximale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prestaties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en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rusttijd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+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toezicht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A393-39A7-5C44-9942-E5E6E3DB97A7}" type="slidenum">
              <a:rPr lang="nl-BE" smtClean="0"/>
              <a:t>34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716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06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Openstaande</a:t>
            </a:r>
            <a:r>
              <a:rPr lang="en-GB" sz="1200" b="1" i="0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1" i="0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punten</a:t>
            </a:r>
            <a:r>
              <a:rPr lang="en-GB" sz="1200" b="0" i="0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algn="l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Type en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plaatsing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fysieke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afscherming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 algn="l">
              <a:buAutoNum type="arabicPeriod"/>
            </a:pP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Verduidelijking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1 “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bouwplaats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”,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geen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“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gemeenschappelijke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werkzone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”.</a:t>
            </a:r>
          </a:p>
          <a:p>
            <a:pPr marL="342900" indent="-342900" algn="l">
              <a:buAutoNum type="arabicPeriod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Permanente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aanwezigheid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OTW-SW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als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coordinator en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contactpersoon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met OTW-Limited?</a:t>
            </a:r>
            <a:b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Is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certificaat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OTW-SW strict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noodzakelijk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volstaat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andere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competentie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/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hiërarchische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bevoegdheid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 algn="l"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Geen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S682 / I510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voor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OTW-Limited.</a:t>
            </a:r>
            <a:b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Vervanging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door “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werkblad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” + schema +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registratie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van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prestaties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 algn="l"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Maximale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prestaties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en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rusttijd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+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toezicht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A393-39A7-5C44-9942-E5E6E3DB97A7}" type="slidenum">
              <a:rPr lang="nl-BE" smtClean="0"/>
              <a:t>35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2325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4074799A-CFCE-4FC2-A35A-8B932FCF7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E3BDF207-80EB-4C60-A930-3A0A2DBEE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17A4033E-D336-40B8-9415-9F1241186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45AD12-82F4-4263-9168-473F9841351C}" type="slidenum">
              <a:rPr kumimoji="0" lang="nl-BE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B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3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1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25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91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9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38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0A393-39A7-5C44-9942-E5E6E3DB97A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765B-F129-E4A3-E858-7451D603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14" y="4395295"/>
            <a:ext cx="2676986" cy="42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6FC954-2F44-964F-86CF-E29D3A2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4025" y="1568450"/>
            <a:ext cx="9180409" cy="3721100"/>
          </a:xfrm>
          <a:prstGeom prst="rect">
            <a:avLst/>
          </a:prstGeom>
        </p:spPr>
        <p:txBody>
          <a:bodyPr anchor="ctr"/>
          <a:lstStyle>
            <a:lvl1pPr marL="514350" indent="-514350">
              <a:buClr>
                <a:schemeClr val="accent2"/>
              </a:buClr>
              <a:buSzPct val="50000"/>
              <a:buFont typeface="+mj-lt"/>
              <a:buAutoNum type="arabicPeriod"/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 err="1"/>
              <a:t>Chaptertitle</a:t>
            </a:r>
            <a:endParaRPr lang="nl-NL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A00E1B-6954-564A-AF5B-F8E0E0754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DA4520-533D-FC46-B423-04FB72E24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7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053879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18433-8BE9-BB40-A990-BEE1341FD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DC0EF3F-9C1C-A547-8D7D-17031E94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28647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4400"/>
            <a:ext cx="12192000" cy="5223600"/>
          </a:xfrm>
          <a:prstGeom prst="rect">
            <a:avLst/>
          </a:prstGeom>
        </p:spPr>
      </p:pic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ACC805-6897-BC44-BC1E-3C12B8BFA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B127527-812D-8B48-9226-19EBD26C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4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3BB5F19F-D3C7-3A49-9867-D2A2A8E5B5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</a:defRPr>
            </a:lvl1pPr>
          </a:lstStyle>
          <a:p>
            <a:pPr algn="ctr"/>
            <a:r>
              <a:rPr lang="nl-BE" dirty="0" err="1"/>
              <a:t>Pie</a:t>
            </a:r>
            <a:r>
              <a:rPr lang="nl-BE" dirty="0"/>
              <a:t> </a:t>
            </a:r>
            <a:r>
              <a:rPr lang="nl-BE" dirty="0" err="1"/>
              <a:t>chart</a:t>
            </a:r>
            <a:r>
              <a:rPr lang="nl-BE" dirty="0"/>
              <a:t> </a:t>
            </a:r>
            <a:r>
              <a:rPr lang="nl-BE" dirty="0" err="1"/>
              <a:t>example</a:t>
            </a:r>
            <a:endParaRPr lang="nl-BE" dirty="0"/>
          </a:p>
        </p:txBody>
      </p:sp>
      <p:graphicFrame>
        <p:nvGraphicFramePr>
          <p:cNvPr id="10" name="Grafiek 5">
            <a:extLst>
              <a:ext uri="{FF2B5EF4-FFF2-40B4-BE49-F238E27FC236}">
                <a16:creationId xmlns:a16="http://schemas.microsoft.com/office/drawing/2014/main" id="{BB5CFF34-5D9F-474B-8C5B-879A3079F84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6473891"/>
              </p:ext>
            </p:extLst>
          </p:nvPr>
        </p:nvGraphicFramePr>
        <p:xfrm>
          <a:off x="0" y="1399648"/>
          <a:ext cx="12192000" cy="469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653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D64CAAF9-474C-524F-9F49-FFC3F86198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</a:defRPr>
            </a:lvl1pPr>
          </a:lstStyle>
          <a:p>
            <a:pPr algn="ctr"/>
            <a:r>
              <a:rPr lang="nl-BE" dirty="0"/>
              <a:t>Column </a:t>
            </a:r>
            <a:r>
              <a:rPr lang="nl-BE" dirty="0" err="1"/>
              <a:t>chart</a:t>
            </a:r>
            <a:r>
              <a:rPr lang="nl-BE" dirty="0"/>
              <a:t> </a:t>
            </a:r>
            <a:r>
              <a:rPr lang="nl-BE" dirty="0" err="1"/>
              <a:t>example</a:t>
            </a:r>
            <a:endParaRPr lang="nl-BE" dirty="0"/>
          </a:p>
        </p:txBody>
      </p:sp>
      <p:graphicFrame>
        <p:nvGraphicFramePr>
          <p:cNvPr id="4" name="Grafiek 4">
            <a:extLst>
              <a:ext uri="{FF2B5EF4-FFF2-40B4-BE49-F238E27FC236}">
                <a16:creationId xmlns:a16="http://schemas.microsoft.com/office/drawing/2014/main" id="{56E3972B-35B5-A441-8D92-53F0787C25B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57357292"/>
              </p:ext>
            </p:extLst>
          </p:nvPr>
        </p:nvGraphicFramePr>
        <p:xfrm>
          <a:off x="2032000" y="1553029"/>
          <a:ext cx="8128000" cy="4582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5701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449E24F-1457-C441-87BA-E2660BD4A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4400"/>
            <a:ext cx="12192000" cy="5223600"/>
          </a:xfrm>
          <a:prstGeom prst="rect">
            <a:avLst/>
          </a:prstGeom>
        </p:spPr>
      </p:pic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ACC805-6897-BC44-BC1E-3C12B8BFA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B127527-812D-8B48-9226-19EBD26C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99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4400"/>
            <a:ext cx="12192000" cy="5223600"/>
          </a:xfrm>
          <a:prstGeom prst="rect">
            <a:avLst/>
          </a:prstGeom>
        </p:spPr>
      </p:pic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ACC805-6897-BC44-BC1E-3C12B8BFA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B127527-812D-8B48-9226-19EBD26C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36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7B988CEB-0277-F24F-A6DB-DB8E4E98D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34400"/>
            <a:ext cx="12192000" cy="5223599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730318-361E-1845-825B-37BE184BE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AE89601-BCD0-F047-8EF2-BCF0A7E4E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9" name="Titel 28">
            <a:extLst>
              <a:ext uri="{FF2B5EF4-FFF2-40B4-BE49-F238E27FC236}">
                <a16:creationId xmlns:a16="http://schemas.microsoft.com/office/drawing/2014/main" id="{075D6290-91D2-F24A-BD56-BB897A714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5171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7B988CEB-0277-F24F-A6DB-DB8E4E98D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85C66D8-F688-5644-91F9-D0F623418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C9FB7BE-06A8-404E-AD31-B8BEE16B3E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6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EBD8-8937-4639-9301-C82688E6F73E}" type="datetimeFigureOut">
              <a:rPr lang="fr-FR" smtClean="0"/>
              <a:t>11/10/2024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F8EC-839D-4A5A-A7AD-6600234EF5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96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1079" y="2505041"/>
            <a:ext cx="9180612" cy="184791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 err="1"/>
              <a:t>Chapter</a:t>
            </a:r>
            <a:br>
              <a:rPr lang="nl-NL" dirty="0"/>
            </a:b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4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694736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70334-D006-854B-BA49-9D20F1B8A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274988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18433-8BE9-BB40-A990-BEE1341FD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DC0EF3F-9C1C-A547-8D7D-17031E94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76161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6798" y="1306800"/>
            <a:ext cx="9300878" cy="424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closing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phrase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89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5350FA6-7A12-8242-BC1E-5B8101F36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552E9BE-C5B0-2243-9B17-5CE4F5BE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6798" y="1306800"/>
            <a:ext cx="9300878" cy="424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closing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phrase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87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 + Text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Ontwikkelt </a:t>
            </a:r>
          </a:p>
          <a:p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Faciliteert </a:t>
            </a:r>
          </a:p>
          <a:p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Verbindt</a:t>
            </a:r>
          </a:p>
        </p:txBody>
      </p:sp>
    </p:spTree>
    <p:extLst>
      <p:ext uri="{BB962C8B-B14F-4D97-AF65-F5344CB8AC3E}">
        <p14:creationId xmlns:p14="http://schemas.microsoft.com/office/powerpoint/2010/main" val="3714406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 + Text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Développe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Facilite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Rapproche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 + Text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Develops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b="1" dirty="0" err="1"/>
              <a:t>Facilitates</a:t>
            </a:r>
            <a:endParaRPr lang="nl-BE" b="1" dirty="0"/>
          </a:p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Bringstogether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47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track going through a construction site&#10;&#10;Description automatically generated">
            <a:extLst>
              <a:ext uri="{FF2B5EF4-FFF2-40B4-BE49-F238E27FC236}">
                <a16:creationId xmlns:a16="http://schemas.microsoft.com/office/drawing/2014/main" id="{69E5DE67-75C4-70B0-3D19-62F2CB268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80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F0BD56-BAEA-294C-A452-3A606BC1B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99229F-CF47-3F4D-BC39-7FDF25373F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21" name="Titel 28">
            <a:extLst>
              <a:ext uri="{FF2B5EF4-FFF2-40B4-BE49-F238E27FC236}">
                <a16:creationId xmlns:a16="http://schemas.microsoft.com/office/drawing/2014/main" id="{933B33C8-5E8A-AB48-80BF-55E43960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00" y="2052836"/>
            <a:ext cx="5268913" cy="23437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New Infrabel </a:t>
            </a:r>
            <a:br>
              <a:rPr lang="nl-BE" dirty="0"/>
            </a:br>
            <a:r>
              <a:rPr lang="nl-BE" dirty="0"/>
              <a:t>PPT Template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16040426-B7BF-2844-BAE3-149DEB867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00" y="4594546"/>
            <a:ext cx="5268913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 err="1"/>
              <a:t>Subtitle</a:t>
            </a:r>
            <a:endParaRPr lang="nl-BE" dirty="0"/>
          </a:p>
        </p:txBody>
      </p:sp>
      <p:sp>
        <p:nvSpPr>
          <p:cNvPr id="26" name="Tijdelijke aanduiding voor tekst 32">
            <a:extLst>
              <a:ext uri="{FF2B5EF4-FFF2-40B4-BE49-F238E27FC236}">
                <a16:creationId xmlns:a16="http://schemas.microsoft.com/office/drawing/2014/main" id="{B4D9616B-DA26-1A47-9747-A7181BAF8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00" y="5551200"/>
            <a:ext cx="440647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/>
              <a:t>Speakers</a:t>
            </a:r>
          </a:p>
        </p:txBody>
      </p:sp>
      <p:pic>
        <p:nvPicPr>
          <p:cNvPr id="10" name="Afbeelding 26">
            <a:extLst>
              <a:ext uri="{FF2B5EF4-FFF2-40B4-BE49-F238E27FC236}">
                <a16:creationId xmlns:a16="http://schemas.microsoft.com/office/drawing/2014/main" id="{3F72C7A5-9320-A14F-BAE2-587C7594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689498"/>
            <a:ext cx="2024544" cy="330621"/>
          </a:xfrm>
          <a:prstGeom prst="rect">
            <a:avLst/>
          </a:prstGeom>
        </p:spPr>
      </p:pic>
      <p:sp>
        <p:nvSpPr>
          <p:cNvPr id="11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1600" y="5936945"/>
            <a:ext cx="2522779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087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6FC954-2F44-964F-86CF-E29D3A2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4025" y="1568450"/>
            <a:ext cx="9180409" cy="3721100"/>
          </a:xfrm>
          <a:prstGeom prst="rect">
            <a:avLst/>
          </a:prstGeom>
        </p:spPr>
        <p:txBody>
          <a:bodyPr anchor="ctr"/>
          <a:lstStyle>
            <a:lvl1pPr marL="514350" indent="-514350">
              <a:buClr>
                <a:schemeClr val="accent2"/>
              </a:buClr>
              <a:buSzPct val="50000"/>
              <a:buFont typeface="+mj-lt"/>
              <a:buAutoNum type="arabicPeriod"/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 err="1"/>
              <a:t>Chaptertitle</a:t>
            </a:r>
            <a:endParaRPr lang="nl-NL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A00E1B-6954-564A-AF5B-F8E0E0754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DA4520-533D-FC46-B423-04FB72E24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6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3D7F391-6CD7-3445-99D8-816D3EA1D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6797" y="2439096"/>
            <a:ext cx="9578403" cy="17792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nl-BE" dirty="0" err="1"/>
              <a:t>This</a:t>
            </a:r>
            <a:r>
              <a:rPr lang="nl-BE" dirty="0"/>
              <a:t> is a quote slide.</a:t>
            </a:r>
          </a:p>
          <a:p>
            <a:r>
              <a:rPr lang="nl-BE" dirty="0"/>
              <a:t>— xxx</a:t>
            </a:r>
            <a:endParaRPr lang="fr-FR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689B9A-DB81-B14F-9356-30B539086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5080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1079" y="2505041"/>
            <a:ext cx="9180612" cy="184791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 err="1"/>
              <a:t>Chapter</a:t>
            </a:r>
            <a:br>
              <a:rPr lang="nl-NL" dirty="0"/>
            </a:b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8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3D7F391-6CD7-3445-99D8-816D3EA1D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6797" y="2439096"/>
            <a:ext cx="9578403" cy="17792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nl-BE" dirty="0" err="1"/>
              <a:t>This</a:t>
            </a:r>
            <a:r>
              <a:rPr lang="nl-BE" dirty="0"/>
              <a:t> is a quote slide.</a:t>
            </a:r>
          </a:p>
          <a:p>
            <a:r>
              <a:rPr lang="nl-BE" dirty="0"/>
              <a:t>— xxx</a:t>
            </a:r>
            <a:endParaRPr lang="fr-FR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689B9A-DB81-B14F-9356-30B539086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4190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5EA8AC7-AA9B-4D89-ABF0-C3F46A1A4C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A41D8A93-C78E-4690-AC3E-A980543A6A59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4914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C74BD6B-D226-4975-86FC-527E7C39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80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F0BD56-BAEA-294C-A452-3A606BC1B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99229F-CF47-3F4D-BC39-7FDF25373F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21" name="Titel 28">
            <a:extLst>
              <a:ext uri="{FF2B5EF4-FFF2-40B4-BE49-F238E27FC236}">
                <a16:creationId xmlns:a16="http://schemas.microsoft.com/office/drawing/2014/main" id="{933B33C8-5E8A-AB48-80BF-55E43960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00" y="2052836"/>
            <a:ext cx="5268913" cy="23437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New Infrabel </a:t>
            </a:r>
            <a:br>
              <a:rPr lang="nl-BE"/>
            </a:br>
            <a:r>
              <a:rPr lang="nl-BE"/>
              <a:t>PPT Template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16040426-B7BF-2844-BAE3-149DEB867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00" y="4594546"/>
            <a:ext cx="5268913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err="1"/>
              <a:t>Subtitle</a:t>
            </a:r>
            <a:endParaRPr lang="nl-BE"/>
          </a:p>
        </p:txBody>
      </p:sp>
      <p:sp>
        <p:nvSpPr>
          <p:cNvPr id="26" name="Tijdelijke aanduiding voor tekst 32">
            <a:extLst>
              <a:ext uri="{FF2B5EF4-FFF2-40B4-BE49-F238E27FC236}">
                <a16:creationId xmlns:a16="http://schemas.microsoft.com/office/drawing/2014/main" id="{B4D9616B-DA26-1A47-9747-A7181BAF8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00" y="5551200"/>
            <a:ext cx="440647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Speakers</a:t>
            </a:r>
          </a:p>
        </p:txBody>
      </p:sp>
      <p:pic>
        <p:nvPicPr>
          <p:cNvPr id="10" name="Afbeelding 26">
            <a:extLst>
              <a:ext uri="{FF2B5EF4-FFF2-40B4-BE49-F238E27FC236}">
                <a16:creationId xmlns:a16="http://schemas.microsoft.com/office/drawing/2014/main" id="{3F72C7A5-9320-A14F-BAE2-587C7594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689498"/>
            <a:ext cx="2024544" cy="330621"/>
          </a:xfrm>
          <a:prstGeom prst="rect">
            <a:avLst/>
          </a:prstGeom>
        </p:spPr>
      </p:pic>
      <p:sp>
        <p:nvSpPr>
          <p:cNvPr id="11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1600" y="5936945"/>
            <a:ext cx="2522779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06331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workers working on railroad tracks&#10;&#10;Description automatically generated with low confidence">
            <a:extLst>
              <a:ext uri="{FF2B5EF4-FFF2-40B4-BE49-F238E27FC236}">
                <a16:creationId xmlns:a16="http://schemas.microsoft.com/office/drawing/2014/main" id="{4786AFF6-8DD5-47F4-A986-BD1A9AC55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6094801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F0BD56-BAEA-294C-A452-3A606BC1B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99229F-CF47-3F4D-BC39-7FDF25373F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21" name="Titel 28">
            <a:extLst>
              <a:ext uri="{FF2B5EF4-FFF2-40B4-BE49-F238E27FC236}">
                <a16:creationId xmlns:a16="http://schemas.microsoft.com/office/drawing/2014/main" id="{933B33C8-5E8A-AB48-80BF-55E43960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00" y="2052836"/>
            <a:ext cx="5268913" cy="23437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New Infrabel </a:t>
            </a:r>
            <a:br>
              <a:rPr lang="nl-BE"/>
            </a:br>
            <a:r>
              <a:rPr lang="nl-BE"/>
              <a:t>PPT Template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16040426-B7BF-2844-BAE3-149DEB867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00" y="4594546"/>
            <a:ext cx="5268913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err="1"/>
              <a:t>Subtitle</a:t>
            </a:r>
            <a:endParaRPr lang="nl-BE"/>
          </a:p>
        </p:txBody>
      </p:sp>
      <p:sp>
        <p:nvSpPr>
          <p:cNvPr id="26" name="Tijdelijke aanduiding voor tekst 32">
            <a:extLst>
              <a:ext uri="{FF2B5EF4-FFF2-40B4-BE49-F238E27FC236}">
                <a16:creationId xmlns:a16="http://schemas.microsoft.com/office/drawing/2014/main" id="{B4D9616B-DA26-1A47-9747-A7181BAF8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00" y="5551200"/>
            <a:ext cx="440647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Speakers</a:t>
            </a:r>
          </a:p>
        </p:txBody>
      </p:sp>
      <p:pic>
        <p:nvPicPr>
          <p:cNvPr id="10" name="Afbeelding 26">
            <a:extLst>
              <a:ext uri="{FF2B5EF4-FFF2-40B4-BE49-F238E27FC236}">
                <a16:creationId xmlns:a16="http://schemas.microsoft.com/office/drawing/2014/main" id="{3F72C7A5-9320-A14F-BAE2-587C7594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689498"/>
            <a:ext cx="2024544" cy="330621"/>
          </a:xfrm>
          <a:prstGeom prst="rect">
            <a:avLst/>
          </a:prstGeom>
        </p:spPr>
      </p:pic>
      <p:sp>
        <p:nvSpPr>
          <p:cNvPr id="11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1600" y="5936945"/>
            <a:ext cx="2522779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Date</a:t>
            </a:r>
          </a:p>
        </p:txBody>
      </p:sp>
      <p:pic>
        <p:nvPicPr>
          <p:cNvPr id="3" name="Picture 2" descr="A picture containing ground, outdoor, grass, person&#10;&#10;Description automatically generated">
            <a:extLst>
              <a:ext uri="{FF2B5EF4-FFF2-40B4-BE49-F238E27FC236}">
                <a16:creationId xmlns:a16="http://schemas.microsoft.com/office/drawing/2014/main" id="{FEF4BA9E-E963-49B9-AD51-9A7127414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8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78BD40C-9F65-7846-9B08-0C3F7E887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00" y="5877000"/>
            <a:ext cx="2006045" cy="327600"/>
          </a:xfrm>
          <a:prstGeom prst="rect">
            <a:avLst/>
          </a:prstGeom>
        </p:spPr>
      </p:pic>
      <p:sp>
        <p:nvSpPr>
          <p:cNvPr id="19" name="Titel 28">
            <a:extLst>
              <a:ext uri="{FF2B5EF4-FFF2-40B4-BE49-F238E27FC236}">
                <a16:creationId xmlns:a16="http://schemas.microsoft.com/office/drawing/2014/main" id="{42A5EE27-DBC1-6A40-8B8E-82EA9D3E76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5605" y="1797222"/>
            <a:ext cx="7800789" cy="23437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New Infrabel </a:t>
            </a:r>
            <a:br>
              <a:rPr lang="nl-BE"/>
            </a:br>
            <a:r>
              <a:rPr lang="nl-BE"/>
              <a:t>PPT Template</a:t>
            </a:r>
          </a:p>
        </p:txBody>
      </p:sp>
      <p:sp>
        <p:nvSpPr>
          <p:cNvPr id="20" name="Tijdelijke aanduiding voor tekst 32">
            <a:extLst>
              <a:ext uri="{FF2B5EF4-FFF2-40B4-BE49-F238E27FC236}">
                <a16:creationId xmlns:a16="http://schemas.microsoft.com/office/drawing/2014/main" id="{6DACC24D-78C0-C14E-B9A6-23AFD9BFC3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5606" y="4180122"/>
            <a:ext cx="780078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err="1"/>
              <a:t>Subtitle</a:t>
            </a:r>
            <a:endParaRPr lang="nl-BE"/>
          </a:p>
        </p:txBody>
      </p:sp>
      <p:sp>
        <p:nvSpPr>
          <p:cNvPr id="25" name="Tijdelijke aanduiding voor tekst 32">
            <a:extLst>
              <a:ext uri="{FF2B5EF4-FFF2-40B4-BE49-F238E27FC236}">
                <a16:creationId xmlns:a16="http://schemas.microsoft.com/office/drawing/2014/main" id="{CB788083-CA0D-D24B-8B18-9F58675CCE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2760" y="5871600"/>
            <a:ext cx="4406400" cy="352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Speakers</a:t>
            </a:r>
          </a:p>
        </p:txBody>
      </p:sp>
      <p:sp>
        <p:nvSpPr>
          <p:cNvPr id="9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8937" y="5871600"/>
            <a:ext cx="1627457" cy="35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Date</a:t>
            </a:r>
          </a:p>
        </p:txBody>
      </p:sp>
      <p:pic>
        <p:nvPicPr>
          <p:cNvPr id="2" name="Afbeelding 6">
            <a:extLst>
              <a:ext uri="{FF2B5EF4-FFF2-40B4-BE49-F238E27FC236}">
                <a16:creationId xmlns:a16="http://schemas.microsoft.com/office/drawing/2014/main" id="{D1297EED-315D-7FFA-FC9D-9F42678F00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3" name="Afbeelding 9">
            <a:extLst>
              <a:ext uri="{FF2B5EF4-FFF2-40B4-BE49-F238E27FC236}">
                <a16:creationId xmlns:a16="http://schemas.microsoft.com/office/drawing/2014/main" id="{5B51C235-F226-DA2A-DDED-E6A7476B94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6FC954-2F44-964F-86CF-E29D3A2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4025" y="1568450"/>
            <a:ext cx="9180409" cy="3721100"/>
          </a:xfrm>
          <a:prstGeom prst="rect">
            <a:avLst/>
          </a:prstGeom>
        </p:spPr>
        <p:txBody>
          <a:bodyPr anchor="ctr"/>
          <a:lstStyle>
            <a:lvl1pPr marL="514350" indent="-514350">
              <a:buClr>
                <a:schemeClr val="accent2"/>
              </a:buClr>
              <a:buSzPct val="50000"/>
              <a:buFont typeface="+mj-lt"/>
              <a:buAutoNum type="arabicPeriod"/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err="1"/>
              <a:t>Chaptertitle</a:t>
            </a:r>
            <a:endParaRPr lang="nl-NL"/>
          </a:p>
          <a:p>
            <a:pPr lvl="0"/>
            <a:r>
              <a:rPr lang="nl-NL" err="1"/>
              <a:t>Chapter</a:t>
            </a:r>
            <a:r>
              <a:rPr lang="nl-BE" err="1"/>
              <a:t>title</a:t>
            </a:r>
            <a:endParaRPr lang="nl-BE"/>
          </a:p>
          <a:p>
            <a:pPr lvl="0"/>
            <a:r>
              <a:rPr lang="nl-NL" err="1"/>
              <a:t>Chapter</a:t>
            </a:r>
            <a:r>
              <a:rPr lang="nl-BE" err="1"/>
              <a:t>title</a:t>
            </a:r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A00E1B-6954-564A-AF5B-F8E0E0754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DA4520-533D-FC46-B423-04FB72E24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05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08F3A2BC-D0BC-C747-AA3B-0FF2A563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1. Chapter title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093764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149890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52FFB1A9-856A-46B9-9B67-CF56102FFC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7600A89F-7C7B-4D5A-9C57-05E7A47AF903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383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C8024A50-C834-4B4C-8F86-86D51C05A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617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" userDrawn="1">
          <p15:clr>
            <a:srgbClr val="FBAE40"/>
          </p15:clr>
        </p15:guide>
        <p15:guide id="2" pos="7446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CBF709B8-0B06-42AC-8A99-C3D5DDD043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EBC6E29E-02C6-43AC-A638-B17F70B2D7B3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9476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5EA8AC7-AA9B-4D89-ABF0-C3F46A1A4C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A41D8A93-C78E-4690-AC3E-A980543A6A59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0813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536203-0625-4D75-86B6-A67164F276C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EA8EA51-AB34-445A-AFF4-C151D3F66836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79771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/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6CD9BF-2042-4E85-9F83-D5D1E5C35E1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65CEA3E4-5A77-4DCC-B856-2DACD524987E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8531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>
            <a:extLst>
              <a:ext uri="{FF2B5EF4-FFF2-40B4-BE49-F238E27FC236}">
                <a16:creationId xmlns:a16="http://schemas.microsoft.com/office/drawing/2014/main" id="{D90FBBA4-58EA-40E0-994E-4905C3962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1DF8DE6A-7909-4F7F-9BD7-26656C7DF71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A62D6FC6-3D74-4FD0-A511-60D985663884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4708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/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C50F9B-9419-42F3-9DAA-8F4E1F1BA89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701CC2A-564F-45CA-AA22-2C3C15D599A4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1287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3818-242D-45C7-900B-CCB5A5AF5E8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94FF62D7-8D10-47A4-B6F1-4273D0FD53EC}" type="slidenum">
              <a:rPr lang="nl-BE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7124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C8024A50-C834-4B4C-8F86-86D51C05A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31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70334-D006-854B-BA49-9D20F1B8A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377550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259501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70334-D006-854B-BA49-9D20F1B8A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342339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08F3A2BC-D0BC-C747-AA3B-0FF2A563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2239495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2981465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1D8F43-F467-6241-A72E-B8BAA36077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0E76C92-10B1-5746-8A5B-50335A73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167877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67260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18433-8BE9-BB40-A990-BEE1341FD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DC0EF3F-9C1C-A547-8D7D-17031E94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505365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D0D3FB-DE49-5D46-81B2-9E2BF69EA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801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F0BD56-BAEA-294C-A452-3A606BC1B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99229F-CF47-3F4D-BC39-7FDF25373F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21" name="Titel 28">
            <a:extLst>
              <a:ext uri="{FF2B5EF4-FFF2-40B4-BE49-F238E27FC236}">
                <a16:creationId xmlns:a16="http://schemas.microsoft.com/office/drawing/2014/main" id="{933B33C8-5E8A-AB48-80BF-55E43960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00" y="2052836"/>
            <a:ext cx="5268913" cy="23437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New Infrabel </a:t>
            </a:r>
            <a:br>
              <a:rPr lang="nl-BE"/>
            </a:br>
            <a:r>
              <a:rPr lang="nl-BE"/>
              <a:t>PPT Template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16040426-B7BF-2844-BAE3-149DEB867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00" y="4594546"/>
            <a:ext cx="5268913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err="1"/>
              <a:t>Subtitle</a:t>
            </a:r>
            <a:endParaRPr lang="nl-BE"/>
          </a:p>
        </p:txBody>
      </p:sp>
      <p:sp>
        <p:nvSpPr>
          <p:cNvPr id="26" name="Tijdelijke aanduiding voor tekst 32">
            <a:extLst>
              <a:ext uri="{FF2B5EF4-FFF2-40B4-BE49-F238E27FC236}">
                <a16:creationId xmlns:a16="http://schemas.microsoft.com/office/drawing/2014/main" id="{B4D9616B-DA26-1A47-9747-A7181BAF8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00" y="5551200"/>
            <a:ext cx="440647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Speakers</a:t>
            </a:r>
          </a:p>
        </p:txBody>
      </p:sp>
      <p:pic>
        <p:nvPicPr>
          <p:cNvPr id="10" name="Afbeelding 26">
            <a:extLst>
              <a:ext uri="{FF2B5EF4-FFF2-40B4-BE49-F238E27FC236}">
                <a16:creationId xmlns:a16="http://schemas.microsoft.com/office/drawing/2014/main" id="{3F72C7A5-9320-A14F-BAE2-587C7594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689498"/>
            <a:ext cx="2024544" cy="330621"/>
          </a:xfrm>
          <a:prstGeom prst="rect">
            <a:avLst/>
          </a:prstGeom>
        </p:spPr>
      </p:pic>
      <p:sp>
        <p:nvSpPr>
          <p:cNvPr id="11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1600" y="5936945"/>
            <a:ext cx="2522779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16258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801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F0BD56-BAEA-294C-A452-3A606BC1B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99229F-CF47-3F4D-BC39-7FDF25373F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21" name="Titel 28">
            <a:extLst>
              <a:ext uri="{FF2B5EF4-FFF2-40B4-BE49-F238E27FC236}">
                <a16:creationId xmlns:a16="http://schemas.microsoft.com/office/drawing/2014/main" id="{933B33C8-5E8A-AB48-80BF-55E43960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00" y="2052836"/>
            <a:ext cx="5268913" cy="23437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New Infrabel </a:t>
            </a:r>
            <a:br>
              <a:rPr lang="nl-BE" dirty="0"/>
            </a:br>
            <a:r>
              <a:rPr lang="nl-BE" dirty="0"/>
              <a:t>PPT Template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16040426-B7BF-2844-BAE3-149DEB867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00" y="4594546"/>
            <a:ext cx="5268913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 err="1"/>
              <a:t>Subtitle</a:t>
            </a:r>
            <a:endParaRPr lang="nl-BE" dirty="0"/>
          </a:p>
        </p:txBody>
      </p:sp>
      <p:sp>
        <p:nvSpPr>
          <p:cNvPr id="26" name="Tijdelijke aanduiding voor tekst 32">
            <a:extLst>
              <a:ext uri="{FF2B5EF4-FFF2-40B4-BE49-F238E27FC236}">
                <a16:creationId xmlns:a16="http://schemas.microsoft.com/office/drawing/2014/main" id="{B4D9616B-DA26-1A47-9747-A7181BAF8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00" y="5551200"/>
            <a:ext cx="440647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/>
              <a:t>Speakers</a:t>
            </a:r>
          </a:p>
        </p:txBody>
      </p:sp>
      <p:pic>
        <p:nvPicPr>
          <p:cNvPr id="10" name="Afbeelding 26">
            <a:extLst>
              <a:ext uri="{FF2B5EF4-FFF2-40B4-BE49-F238E27FC236}">
                <a16:creationId xmlns:a16="http://schemas.microsoft.com/office/drawing/2014/main" id="{3F72C7A5-9320-A14F-BAE2-587C7594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689498"/>
            <a:ext cx="2024544" cy="330621"/>
          </a:xfrm>
          <a:prstGeom prst="rect">
            <a:avLst/>
          </a:prstGeom>
        </p:spPr>
      </p:pic>
      <p:sp>
        <p:nvSpPr>
          <p:cNvPr id="11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1600" y="5936945"/>
            <a:ext cx="2522779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055012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4400"/>
            <a:ext cx="12192000" cy="5223600"/>
          </a:xfrm>
          <a:prstGeom prst="rect">
            <a:avLst/>
          </a:prstGeom>
        </p:spPr>
      </p:pic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ACC805-6897-BC44-BC1E-3C12B8BFA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B127527-812D-8B48-9226-19EBD26C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2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C8024A50-C834-4B4C-8F86-86D51C05A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010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70334-D006-854B-BA49-9D20F1B8A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40785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13174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600780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08F3A2BC-D0BC-C747-AA3B-0FF2A563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677916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28264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1D8F43-F467-6241-A72E-B8BAA36077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0E76C92-10B1-5746-8A5B-50335A73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649025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744822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18433-8BE9-BB40-A990-BEE1341FD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DC0EF3F-9C1C-A547-8D7D-17031E94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08464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08F3A2BC-D0BC-C747-AA3B-0FF2A563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868218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66627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72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1D8F43-F467-6241-A72E-B8BAA36077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0E76C92-10B1-5746-8A5B-50335A73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‹N°›</a:t>
            </a:fld>
            <a:endParaRPr lang="nl-BE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53807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97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7" r:id="rId2"/>
    <p:sldLayoutId id="214748379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2" r:id="rId9"/>
    <p:sldLayoutId id="2147483853" r:id="rId10"/>
    <p:sldLayoutId id="214748385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9C57023-7CE4-824C-8E0E-D8797537E412}"/>
              </a:ext>
            </a:extLst>
          </p:cNvPr>
          <p:cNvSpPr/>
          <p:nvPr userDrawn="1"/>
        </p:nvSpPr>
        <p:spPr>
          <a:xfrm>
            <a:off x="0" y="6495880"/>
            <a:ext cx="12192000" cy="36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2" r:id="rId3"/>
    <p:sldLayoutId id="2147483770" r:id="rId4"/>
    <p:sldLayoutId id="2147483782" r:id="rId5"/>
    <p:sldLayoutId id="2147483703" r:id="rId6"/>
    <p:sldLayoutId id="2147483783" r:id="rId7"/>
    <p:sldLayoutId id="2147483704" r:id="rId8"/>
    <p:sldLayoutId id="2147483865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3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95" r:id="rId2"/>
    <p:sldLayoutId id="2147483787" r:id="rId3"/>
    <p:sldLayoutId id="2147483793" r:id="rId4"/>
    <p:sldLayoutId id="2147483804" r:id="rId5"/>
    <p:sldLayoutId id="2147483805" r:id="rId6"/>
    <p:sldLayoutId id="2147483864" r:id="rId7"/>
    <p:sldLayoutId id="214748386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A136B0-1AB2-9C47-AC9F-ACFCCD2DEA8D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37A65FAF-7228-264A-8AFA-F74C32CDC4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4" name="Afbeelding 9">
            <a:extLst>
              <a:ext uri="{FF2B5EF4-FFF2-40B4-BE49-F238E27FC236}">
                <a16:creationId xmlns:a16="http://schemas.microsoft.com/office/drawing/2014/main" id="{20C8C401-6BA1-674F-B962-BAC7E365E0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7549CE-FD82-8448-A724-EC6236E59F6B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AC581ACF-D180-594E-ADD8-444B928B32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4" name="Afbeelding 9">
            <a:extLst>
              <a:ext uri="{FF2B5EF4-FFF2-40B4-BE49-F238E27FC236}">
                <a16:creationId xmlns:a16="http://schemas.microsoft.com/office/drawing/2014/main" id="{F4667DEA-D29A-FB45-AAFA-03ADA78174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96" r:id="rId2"/>
    <p:sldLayoutId id="2147483797" r:id="rId3"/>
    <p:sldLayoutId id="214748379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5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07" r:id="rId2"/>
    <p:sldLayoutId id="2147483808" r:id="rId3"/>
    <p:sldLayoutId id="2147483809" r:id="rId4"/>
    <p:sldLayoutId id="214748381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04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761DCD4-19DC-4648-9837-DA0FA871D484}"/>
              </a:ext>
            </a:extLst>
          </p:cNvPr>
          <p:cNvSpPr/>
          <p:nvPr userDrawn="1"/>
        </p:nvSpPr>
        <p:spPr>
          <a:xfrm>
            <a:off x="0" y="6496050"/>
            <a:ext cx="1219200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1027" name="Afbeelding 1">
            <a:extLst>
              <a:ext uri="{FF2B5EF4-FFF2-40B4-BE49-F238E27FC236}">
                <a16:creationId xmlns:a16="http://schemas.microsoft.com/office/drawing/2014/main" id="{C89EED6F-F107-4B60-8024-5C2C0E62B5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fbeelding 5">
            <a:extLst>
              <a:ext uri="{FF2B5EF4-FFF2-40B4-BE49-F238E27FC236}">
                <a16:creationId xmlns:a16="http://schemas.microsoft.com/office/drawing/2014/main" id="{24FB0061-EFED-468C-A0BE-6202D95591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23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103_7BC0877B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.png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7FFFFFEC_E6CEE2D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22A0ED0-3BC3-A6B2-7EE0-930CB9D6E3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9038" y="4366575"/>
            <a:ext cx="3789450" cy="352800"/>
          </a:xfrm>
        </p:spPr>
        <p:txBody>
          <a:bodyPr/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10.10.2024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4F0D1-2AFF-6DE9-8075-52FFC03EA057}"/>
              </a:ext>
            </a:extLst>
          </p:cNvPr>
          <p:cNvSpPr txBox="1"/>
          <p:nvPr/>
        </p:nvSpPr>
        <p:spPr>
          <a:xfrm>
            <a:off x="3727328" y="3389203"/>
            <a:ext cx="4752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582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SYMPOSIUM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DAD090-26DA-FCF3-693A-6C8B0732B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238" y="976333"/>
            <a:ext cx="4955051" cy="2452667"/>
          </a:xfrm>
          <a:prstGeom prst="rect">
            <a:avLst/>
          </a:prstGeom>
        </p:spPr>
      </p:pic>
      <p:pic>
        <p:nvPicPr>
          <p:cNvPr id="3" name="Image 2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F2F3116F-9F1C-AE0A-D5F9-9313FD6A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99" y="4555545"/>
            <a:ext cx="1659378" cy="10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59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ACA40-CD88-7099-CED7-DFF7D010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E3E6-38D3-5165-B10C-3D068FAE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dirty="0"/>
              <a:t>1. Highlights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1A1DA-3F29-876C-05B6-0F26A1331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07" y="441919"/>
            <a:ext cx="1304657" cy="9449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E8CEFBD-7FA5-E615-8A27-DC8F2003D3B8}"/>
              </a:ext>
            </a:extLst>
          </p:cNvPr>
          <p:cNvSpPr txBox="1">
            <a:spLocks/>
          </p:cNvSpPr>
          <p:nvPr/>
        </p:nvSpPr>
        <p:spPr>
          <a:xfrm>
            <a:off x="0" y="2124201"/>
            <a:ext cx="11236035" cy="488347"/>
          </a:xfrm>
          <a:custGeom>
            <a:avLst/>
            <a:gdLst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375358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133311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5358" h="488347">
                <a:moveTo>
                  <a:pt x="0" y="0"/>
                </a:moveTo>
                <a:lnTo>
                  <a:pt x="7375358" y="0"/>
                </a:lnTo>
                <a:lnTo>
                  <a:pt x="7133311" y="48834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8213" indent="0">
              <a:buFont typeface="Arial" panose="020B0604020202020204" pitchFamily="34" charset="0"/>
              <a:buNone/>
            </a:pPr>
            <a:r>
              <a:rPr lang="fr-BE" sz="3600" b="1" dirty="0">
                <a:solidFill>
                  <a:schemeClr val="bg1"/>
                </a:solidFill>
              </a:rPr>
              <a:t>Respect zones dangereuses et consignes de sécurité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A6A5E-B8A5-7972-BBE7-A079E31D3930}"/>
              </a:ext>
            </a:extLst>
          </p:cNvPr>
          <p:cNvSpPr txBox="1">
            <a:spLocks/>
          </p:cNvSpPr>
          <p:nvPr/>
        </p:nvSpPr>
        <p:spPr>
          <a:xfrm>
            <a:off x="0" y="1635854"/>
            <a:ext cx="11623964" cy="488347"/>
          </a:xfrm>
          <a:custGeom>
            <a:avLst/>
            <a:gdLst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375358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133311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5358" h="488347">
                <a:moveTo>
                  <a:pt x="0" y="0"/>
                </a:moveTo>
                <a:lnTo>
                  <a:pt x="7375358" y="0"/>
                </a:lnTo>
                <a:lnTo>
                  <a:pt x="7133311" y="48834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Respecteren gevarenzones en veiligheidsvoorschriften</a:t>
            </a:r>
          </a:p>
        </p:txBody>
      </p:sp>
    </p:spTree>
    <p:extLst>
      <p:ext uri="{BB962C8B-B14F-4D97-AF65-F5344CB8AC3E}">
        <p14:creationId xmlns:p14="http://schemas.microsoft.com/office/powerpoint/2010/main" val="266979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07BF8C7-3D18-1DCB-59E3-56B41760D098}"/>
              </a:ext>
            </a:extLst>
          </p:cNvPr>
          <p:cNvSpPr/>
          <p:nvPr/>
        </p:nvSpPr>
        <p:spPr>
          <a:xfrm>
            <a:off x="9423919" y="1979291"/>
            <a:ext cx="2768082" cy="1709131"/>
          </a:xfrm>
          <a:prstGeom prst="rect">
            <a:avLst/>
          </a:prstGeom>
          <a:solidFill>
            <a:srgbClr val="EDF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3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66572" y="416024"/>
            <a:ext cx="10858858" cy="478554"/>
          </a:xfrm>
        </p:spPr>
        <p:txBody>
          <a:bodyPr/>
          <a:lstStyle/>
          <a:p>
            <a:r>
              <a:rPr lang="en-GB" dirty="0" err="1"/>
              <a:t>Ongevallen</a:t>
            </a:r>
            <a:r>
              <a:rPr lang="en-GB" dirty="0"/>
              <a:t> </a:t>
            </a:r>
            <a:r>
              <a:rPr lang="en-GB" dirty="0" err="1"/>
              <a:t>aannemers</a:t>
            </a:r>
            <a:r>
              <a:rPr lang="en-GB" dirty="0"/>
              <a:t> – Accidents entrepreneurs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C6C67-EA57-CF66-AB51-B5B7E22A8704}"/>
              </a:ext>
            </a:extLst>
          </p:cNvPr>
          <p:cNvSpPr txBox="1"/>
          <p:nvPr/>
        </p:nvSpPr>
        <p:spPr>
          <a:xfrm>
            <a:off x="9423919" y="2360502"/>
            <a:ext cx="269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/>
                </a:solidFill>
              </a:rPr>
              <a:t>Werknemer aan het werk vooraleer het spoor buiten dienst werd gesteld.</a:t>
            </a:r>
          </a:p>
          <a:p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2122614-6600-716F-EA3F-A231EE262D23}"/>
              </a:ext>
            </a:extLst>
          </p:cNvPr>
          <p:cNvSpPr/>
          <p:nvPr/>
        </p:nvSpPr>
        <p:spPr>
          <a:xfrm rot="10800000">
            <a:off x="10628384" y="1979291"/>
            <a:ext cx="363894" cy="14390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E12D14-A640-EA26-FF4B-5EB4B5C6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84" y="1330973"/>
            <a:ext cx="9188177" cy="53464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1D9EF1E-B056-7E59-C471-DDC1BD9B9668}"/>
              </a:ext>
            </a:extLst>
          </p:cNvPr>
          <p:cNvGrpSpPr/>
          <p:nvPr/>
        </p:nvGrpSpPr>
        <p:grpSpPr>
          <a:xfrm>
            <a:off x="666570" y="1330973"/>
            <a:ext cx="6815988" cy="3299665"/>
            <a:chOff x="1135832" y="996943"/>
            <a:chExt cx="6815988" cy="329966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E647A03-4547-2080-CCD6-7581412DCD70}"/>
                </a:ext>
              </a:extLst>
            </p:cNvPr>
            <p:cNvGrpSpPr/>
            <p:nvPr/>
          </p:nvGrpSpPr>
          <p:grpSpPr>
            <a:xfrm>
              <a:off x="1135832" y="3226801"/>
              <a:ext cx="1481739" cy="1069807"/>
              <a:chOff x="1749443" y="3480584"/>
              <a:chExt cx="1481739" cy="1069807"/>
            </a:xfrm>
          </p:grpSpPr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ABC6EEB2-1C59-9AB4-985B-9BB46E1B4073}"/>
                  </a:ext>
                </a:extLst>
              </p:cNvPr>
              <p:cNvCxnSpPr/>
              <p:nvPr/>
            </p:nvCxnSpPr>
            <p:spPr>
              <a:xfrm flipV="1">
                <a:off x="2947507" y="3882356"/>
                <a:ext cx="0" cy="668035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0" name="Rectangle: Rounded Corners 1029">
                <a:extLst>
                  <a:ext uri="{FF2B5EF4-FFF2-40B4-BE49-F238E27FC236}">
                    <a16:creationId xmlns:a16="http://schemas.microsoft.com/office/drawing/2014/main" id="{944593F8-6493-037F-2CDC-9C5EB7BB3606}"/>
                  </a:ext>
                </a:extLst>
              </p:cNvPr>
              <p:cNvSpPr/>
              <p:nvPr/>
            </p:nvSpPr>
            <p:spPr>
              <a:xfrm>
                <a:off x="1749443" y="3480584"/>
                <a:ext cx="1481739" cy="55486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O(o)</a:t>
                </a:r>
                <a:r>
                  <a:rPr kumimoji="0" lang="en-GB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stende</a:t>
                </a: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b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lang="en-GB" sz="1200" b="1" dirty="0">
                    <a:solidFill>
                      <a:srgbClr val="FFFFFF"/>
                    </a:solidFill>
                    <a:latin typeface="Calibri" panose="020F0502020204030204"/>
                  </a:rPr>
                  <a:t>2</a:t>
                </a: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1.09.2017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747046B-88BE-0D3D-94C7-C255D1EE96A6}"/>
                </a:ext>
              </a:extLst>
            </p:cNvPr>
            <p:cNvGrpSpPr/>
            <p:nvPr/>
          </p:nvGrpSpPr>
          <p:grpSpPr>
            <a:xfrm>
              <a:off x="5191892" y="996943"/>
              <a:ext cx="1383908" cy="648318"/>
              <a:chOff x="6106292" y="1567320"/>
              <a:chExt cx="1383908" cy="648318"/>
            </a:xfrm>
          </p:grpSpPr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83BBD54D-9531-F5DD-DFCE-84A09D65C5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3717" y="1980331"/>
                <a:ext cx="0" cy="235307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7" name="Rectangle: Rounded Corners 1026">
                <a:extLst>
                  <a:ext uri="{FF2B5EF4-FFF2-40B4-BE49-F238E27FC236}">
                    <a16:creationId xmlns:a16="http://schemas.microsoft.com/office/drawing/2014/main" id="{AE022965-C471-10A1-A06A-E3B818DE3B52}"/>
                  </a:ext>
                </a:extLst>
              </p:cNvPr>
              <p:cNvSpPr/>
              <p:nvPr/>
            </p:nvSpPr>
            <p:spPr>
              <a:xfrm>
                <a:off x="6106292" y="1567320"/>
                <a:ext cx="1383908" cy="55486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Ruisbroek</a:t>
                </a:r>
                <a:b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27.02.2021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5F1772-EC15-F7B7-60F0-079344C92385}"/>
                </a:ext>
              </a:extLst>
            </p:cNvPr>
            <p:cNvGrpSpPr/>
            <p:nvPr/>
          </p:nvGrpSpPr>
          <p:grpSpPr>
            <a:xfrm>
              <a:off x="6465973" y="1877385"/>
              <a:ext cx="1485847" cy="1083281"/>
              <a:chOff x="7440530" y="2702859"/>
              <a:chExt cx="1485847" cy="10832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6504A3E-55F8-5317-2974-6BCE1A960210}"/>
                  </a:ext>
                </a:extLst>
              </p:cNvPr>
              <p:cNvCxnSpPr/>
              <p:nvPr/>
            </p:nvCxnSpPr>
            <p:spPr>
              <a:xfrm flipV="1">
                <a:off x="7654881" y="3118105"/>
                <a:ext cx="0" cy="668035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4" name="Rectangle: Rounded Corners 1023">
                <a:extLst>
                  <a:ext uri="{FF2B5EF4-FFF2-40B4-BE49-F238E27FC236}">
                    <a16:creationId xmlns:a16="http://schemas.microsoft.com/office/drawing/2014/main" id="{4553C93A-6562-E4D6-A897-BEFA6FDA2D19}"/>
                  </a:ext>
                </a:extLst>
              </p:cNvPr>
              <p:cNvSpPr/>
              <p:nvPr/>
            </p:nvSpPr>
            <p:spPr>
              <a:xfrm>
                <a:off x="7440530" y="2702859"/>
                <a:ext cx="1485847" cy="55486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Wetteren</a:t>
                </a:r>
                <a:b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15.06.2022</a:t>
                </a:r>
              </a:p>
            </p:txBody>
          </p:sp>
        </p:grpSp>
      </p:grp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70DFE2B6-169A-F9A8-113F-83E2CABDA4F7}"/>
              </a:ext>
            </a:extLst>
          </p:cNvPr>
          <p:cNvCxnSpPr>
            <a:cxnSpLocks/>
          </p:cNvCxnSpPr>
          <p:nvPr/>
        </p:nvCxnSpPr>
        <p:spPr>
          <a:xfrm flipV="1">
            <a:off x="4484011" y="1743984"/>
            <a:ext cx="0" cy="467431"/>
          </a:xfrm>
          <a:prstGeom prst="line">
            <a:avLst/>
          </a:prstGeom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Rectangle: Rounded Corners 1031">
            <a:extLst>
              <a:ext uri="{FF2B5EF4-FFF2-40B4-BE49-F238E27FC236}">
                <a16:creationId xmlns:a16="http://schemas.microsoft.com/office/drawing/2014/main" id="{0245566B-DB89-8BAB-FC24-56D871C57EAC}"/>
              </a:ext>
            </a:extLst>
          </p:cNvPr>
          <p:cNvSpPr/>
          <p:nvPr/>
        </p:nvSpPr>
        <p:spPr>
          <a:xfrm>
            <a:off x="3406403" y="1339726"/>
            <a:ext cx="1383908" cy="55486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Glons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01.10.2020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F90C878-842A-EC07-FA35-ED0158989F87}"/>
              </a:ext>
            </a:extLst>
          </p:cNvPr>
          <p:cNvGrpSpPr/>
          <p:nvPr/>
        </p:nvGrpSpPr>
        <p:grpSpPr>
          <a:xfrm>
            <a:off x="274321" y="1705415"/>
            <a:ext cx="11633200" cy="2124906"/>
            <a:chOff x="213361" y="1593655"/>
            <a:chExt cx="11633200" cy="2124906"/>
          </a:xfrm>
        </p:grpSpPr>
        <p:sp>
          <p:nvSpPr>
            <p:cNvPr id="5" name="TextBox 1029">
              <a:extLst>
                <a:ext uri="{FF2B5EF4-FFF2-40B4-BE49-F238E27FC236}">
                  <a16:creationId xmlns:a16="http://schemas.microsoft.com/office/drawing/2014/main" id="{93466D46-D5A9-49BC-4C6A-67E4A28BD8A0}"/>
                </a:ext>
              </a:extLst>
            </p:cNvPr>
            <p:cNvSpPr txBox="1"/>
            <p:nvPr/>
          </p:nvSpPr>
          <p:spPr>
            <a:xfrm>
              <a:off x="213361" y="1593655"/>
              <a:ext cx="11633200" cy="212490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txBody>
            <a:bodyPr wrap="square" tIns="0" bIns="0" rtlCol="0" anchor="ctr" anchorCtr="0">
              <a:noAutofit/>
            </a:bodyPr>
            <a:lstStyle/>
            <a:p>
              <a:pPr marL="630238" algn="ctr"/>
              <a:r>
                <a:rPr lang="nl-NL" sz="4000" b="1" dirty="0">
                  <a:solidFill>
                    <a:schemeClr val="bg1"/>
                  </a:solidFill>
                </a:rPr>
                <a:t>Spoorwerken:  </a:t>
              </a:r>
            </a:p>
            <a:p>
              <a:pPr marL="630238" algn="ctr"/>
              <a:r>
                <a:rPr lang="nl-NL" sz="4000" b="1" dirty="0">
                  <a:solidFill>
                    <a:schemeClr val="bg1"/>
                  </a:solidFill>
                </a:rPr>
                <a:t>respecteer te allen tijde gevaren-</a:t>
              </a:r>
              <a:br>
                <a:rPr lang="nl-NL" sz="4000" b="1" dirty="0">
                  <a:solidFill>
                    <a:schemeClr val="bg1"/>
                  </a:solidFill>
                </a:rPr>
              </a:br>
              <a:r>
                <a:rPr lang="nl-NL" sz="4000" b="1" dirty="0">
                  <a:solidFill>
                    <a:schemeClr val="bg1"/>
                  </a:solidFill>
                </a:rPr>
                <a:t>zones en veiligheidsvoorschriften</a:t>
              </a:r>
            </a:p>
          </p:txBody>
        </p:sp>
        <p:pic>
          <p:nvPicPr>
            <p:cNvPr id="6" name="Afbeelding 5" descr="Afbeelding met sinaasappel, cirkel, ontwerp&#10;&#10;Automatisch gegenereerde beschrijving">
              <a:extLst>
                <a:ext uri="{FF2B5EF4-FFF2-40B4-BE49-F238E27FC236}">
                  <a16:creationId xmlns:a16="http://schemas.microsoft.com/office/drawing/2014/main" id="{5B64BEB9-31DF-20A0-D685-47AA86321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692" y="1822449"/>
              <a:ext cx="1718627" cy="171862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88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10B058-F076-D50E-2E39-2D6180CE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75" y="4272827"/>
            <a:ext cx="6445581" cy="2286117"/>
          </a:xfrm>
          <a:prstGeom prst="rect">
            <a:avLst/>
          </a:prstGeom>
          <a:ln>
            <a:noFill/>
          </a:ln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9316C4F8-143A-1D56-FDD7-035CE52F95E7}"/>
              </a:ext>
            </a:extLst>
          </p:cNvPr>
          <p:cNvGrpSpPr/>
          <p:nvPr/>
        </p:nvGrpSpPr>
        <p:grpSpPr>
          <a:xfrm>
            <a:off x="456952" y="772160"/>
            <a:ext cx="10583025" cy="3142162"/>
            <a:chOff x="1015752" y="1429670"/>
            <a:chExt cx="9395073" cy="27894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92A8BA0-1D93-3F99-5BF9-7FE4E4C60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752" y="1429670"/>
              <a:ext cx="9395073" cy="27894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469A932-118B-515B-07F6-D70E1474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752" y="1779252"/>
              <a:ext cx="5504220" cy="24076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03A9B6-1B9B-8881-C519-E7664AD3D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9972" y="2394748"/>
              <a:ext cx="3709878" cy="1238766"/>
            </a:xfrm>
            <a:prstGeom prst="rect">
              <a:avLst/>
            </a:prstGeom>
          </p:spPr>
        </p:pic>
      </p:grp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58813" y="404813"/>
            <a:ext cx="10910887" cy="478554"/>
          </a:xfrm>
        </p:spPr>
        <p:txBody>
          <a:bodyPr anchor="t">
            <a:noAutofit/>
          </a:bodyPr>
          <a:lstStyle/>
          <a:p>
            <a:r>
              <a:rPr lang="nl-BE" dirty="0"/>
              <a:t>Respecteren gevarenzones / Respect zones </a:t>
            </a:r>
            <a:r>
              <a:rPr lang="nl-BE" dirty="0" err="1"/>
              <a:t>dangereuses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51103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BB9722-1D85-03D5-9BAE-2C89E58538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D9B9C8E-DAA3-0534-A50E-C23CDD91BA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2" y="2521162"/>
            <a:ext cx="5653088" cy="3987420"/>
          </a:xfrm>
        </p:spPr>
        <p:txBody>
          <a:bodyPr/>
          <a:lstStyle/>
          <a:p>
            <a:r>
              <a:rPr lang="nl-NL" sz="2200" b="1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Werken </a:t>
            </a:r>
            <a:r>
              <a:rPr lang="nl-NL" sz="2200" b="1" dirty="0">
                <a:solidFill>
                  <a:schemeClr val="accent2"/>
                </a:solidFill>
                <a:latin typeface="+mn-lt"/>
              </a:rPr>
              <a:t>‘s nachts of bij slechte </a:t>
            </a:r>
            <a:r>
              <a:rPr lang="nl-NL" sz="2200" b="1" i="0" dirty="0">
                <a:solidFill>
                  <a:schemeClr val="accent2"/>
                </a:solidFill>
                <a:effectLst/>
                <a:latin typeface="+mn-lt"/>
              </a:rPr>
              <a:t>zichtbaarheid: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chemeClr val="accent2"/>
                </a:solidFill>
                <a:effectLst/>
                <a:latin typeface="+mn-lt"/>
              </a:rPr>
              <a:t>Oranje/rode zones betreden:</a:t>
            </a:r>
          </a:p>
          <a:p>
            <a:pPr marL="550863" lvl="1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chemeClr val="accent2"/>
                </a:solidFill>
                <a:latin typeface="+mn-lt"/>
              </a:rPr>
              <a:t>Alleen mits toestemming</a:t>
            </a:r>
          </a:p>
          <a:p>
            <a:pPr marL="550863" lvl="1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Met buitendienststelling (BDS): BDS afwachten én na toelating leider v/h werk</a:t>
            </a:r>
          </a:p>
          <a:p>
            <a:pPr marL="550863" lvl="1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Met toepassing sperren v/d beweging: teken afwachten en bevelen tot vrijmaken zone onmiddellijk opvolgen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Eén spoor buiten dienst en één spoor sperren v/d beweging: verbod op betreden tussenspoor.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09087" y="421906"/>
            <a:ext cx="5910763" cy="478554"/>
          </a:xfrm>
        </p:spPr>
        <p:txBody>
          <a:bodyPr anchor="t">
            <a:noAutofit/>
          </a:bodyPr>
          <a:lstStyle/>
          <a:p>
            <a:r>
              <a:rPr lang="nl-BE" dirty="0"/>
              <a:t>Respecteren veiligheidsvoorschriften</a:t>
            </a:r>
          </a:p>
          <a:p>
            <a:r>
              <a:rPr lang="nl-BE" dirty="0"/>
              <a:t>Respect consignes de </a:t>
            </a:r>
            <a:r>
              <a:rPr lang="nl-BE" dirty="0" err="1"/>
              <a:t>sécurité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CC416-E46A-058D-734E-2A4BF24B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/>
        </p:blipFill>
        <p:spPr>
          <a:xfrm>
            <a:off x="6567099" y="-11"/>
            <a:ext cx="5653087" cy="64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0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10C93DE-75DE-4B5A-ECEA-928DD87C6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14</a:t>
            </a:fld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00DB17-9406-BB0D-18C9-6AB6E632BC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infrabel_-_veilige_werkzones_-_en (1080p).mp4">
            <a:hlinkClick r:id="" action="ppaction://media"/>
            <a:extLst>
              <a:ext uri="{FF2B5EF4-FFF2-40B4-BE49-F238E27FC236}">
                <a16:creationId xmlns:a16="http://schemas.microsoft.com/office/drawing/2014/main" id="{ACDE60A9-811E-1F51-AB5E-11AD2C405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7BB1-BDA8-AB3C-3C62-F71A75E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B25E-2963-E86B-37C6-9CD564F2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dirty="0"/>
              <a:t>1. Highlights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4BF66-AE5B-33C5-4022-B44379770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07" y="441919"/>
            <a:ext cx="1304657" cy="9449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0FAE53-804D-FB02-6C4E-6886301251E5}"/>
              </a:ext>
            </a:extLst>
          </p:cNvPr>
          <p:cNvSpPr txBox="1">
            <a:spLocks/>
          </p:cNvSpPr>
          <p:nvPr/>
        </p:nvSpPr>
        <p:spPr>
          <a:xfrm>
            <a:off x="1" y="2124201"/>
            <a:ext cx="8458200" cy="488347"/>
          </a:xfrm>
          <a:custGeom>
            <a:avLst/>
            <a:gdLst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375358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133311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5358" h="488347">
                <a:moveTo>
                  <a:pt x="0" y="0"/>
                </a:moveTo>
                <a:lnTo>
                  <a:pt x="7375358" y="0"/>
                </a:lnTo>
                <a:lnTo>
                  <a:pt x="7133311" y="48834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8213" indent="0">
              <a:buFont typeface="Arial" panose="020B0604020202020204" pitchFamily="34" charset="0"/>
              <a:buNone/>
            </a:pPr>
            <a:r>
              <a:rPr lang="fr-BE" sz="3600" b="1" dirty="0">
                <a:solidFill>
                  <a:schemeClr val="bg1"/>
                </a:solidFill>
              </a:rPr>
              <a:t>Plateforme de communication </a:t>
            </a:r>
            <a:r>
              <a:rPr lang="fr-BE" sz="3600" b="1" dirty="0" err="1">
                <a:solidFill>
                  <a:schemeClr val="bg1"/>
                </a:solidFill>
              </a:rPr>
              <a:t>Safety</a:t>
            </a:r>
            <a:endParaRPr lang="fr-BE" sz="36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E5A0A-D188-8DF7-5795-1600793DE0C5}"/>
              </a:ext>
            </a:extLst>
          </p:cNvPr>
          <p:cNvSpPr txBox="1">
            <a:spLocks/>
          </p:cNvSpPr>
          <p:nvPr/>
        </p:nvSpPr>
        <p:spPr>
          <a:xfrm>
            <a:off x="0" y="1635854"/>
            <a:ext cx="8746958" cy="488347"/>
          </a:xfrm>
          <a:custGeom>
            <a:avLst/>
            <a:gdLst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375358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133311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5358" h="488347">
                <a:moveTo>
                  <a:pt x="0" y="0"/>
                </a:moveTo>
                <a:lnTo>
                  <a:pt x="7375358" y="0"/>
                </a:lnTo>
                <a:lnTo>
                  <a:pt x="7133311" y="48834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Communicatieplatform Safety</a:t>
            </a:r>
          </a:p>
        </p:txBody>
      </p:sp>
    </p:spTree>
    <p:extLst>
      <p:ext uri="{BB962C8B-B14F-4D97-AF65-F5344CB8AC3E}">
        <p14:creationId xmlns:p14="http://schemas.microsoft.com/office/powerpoint/2010/main" val="784251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BB9722-1D85-03D5-9BAE-2C89E58538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D9B9C8E-DAA3-0534-A50E-C23CDD91BA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6118" y="2505455"/>
            <a:ext cx="5653088" cy="3987420"/>
          </a:xfrm>
        </p:spPr>
        <p:txBody>
          <a:bodyPr/>
          <a:lstStyle/>
          <a:p>
            <a:pPr marL="977900"/>
            <a:r>
              <a:rPr lang="nl-NL" b="1" dirty="0">
                <a:solidFill>
                  <a:schemeClr val="bg2"/>
                </a:solidFill>
                <a:highlight>
                  <a:srgbClr val="FFFFFF"/>
                </a:highlight>
              </a:rPr>
              <a:t>Realisatie i.s.m. sector</a:t>
            </a:r>
          </a:p>
          <a:p>
            <a:pPr marL="977900"/>
            <a:r>
              <a:rPr lang="nl-NL" b="1" dirty="0" err="1">
                <a:solidFill>
                  <a:schemeClr val="bg2"/>
                </a:solidFill>
                <a:highlight>
                  <a:srgbClr val="FFFFFF"/>
                </a:highlight>
              </a:rPr>
              <a:t>Réalisation</a:t>
            </a:r>
            <a:r>
              <a:rPr lang="nl-NL" b="1" dirty="0">
                <a:solidFill>
                  <a:schemeClr val="bg2"/>
                </a:solidFill>
                <a:highlight>
                  <a:srgbClr val="FFFFFF"/>
                </a:highlight>
              </a:rPr>
              <a:t> </a:t>
            </a:r>
            <a:r>
              <a:rPr lang="nl-NL" b="1" dirty="0" err="1">
                <a:solidFill>
                  <a:schemeClr val="bg2"/>
                </a:solidFill>
                <a:highlight>
                  <a:srgbClr val="FFFFFF"/>
                </a:highlight>
              </a:rPr>
              <a:t>avec</a:t>
            </a:r>
            <a:r>
              <a:rPr lang="nl-NL" b="1" dirty="0">
                <a:solidFill>
                  <a:schemeClr val="bg2"/>
                </a:solidFill>
                <a:highlight>
                  <a:srgbClr val="FFFFFF"/>
                </a:highlight>
              </a:rPr>
              <a:t> </a:t>
            </a:r>
            <a:r>
              <a:rPr lang="nl-NL" b="1" dirty="0" err="1">
                <a:solidFill>
                  <a:schemeClr val="bg2"/>
                </a:solidFill>
                <a:highlight>
                  <a:srgbClr val="FFFFFF"/>
                </a:highlight>
              </a:rPr>
              <a:t>le</a:t>
            </a:r>
            <a:r>
              <a:rPr lang="nl-NL" b="1" dirty="0">
                <a:solidFill>
                  <a:schemeClr val="bg2"/>
                </a:solidFill>
                <a:highlight>
                  <a:srgbClr val="FFFFFF"/>
                </a:highlight>
              </a:rPr>
              <a:t> </a:t>
            </a:r>
            <a:r>
              <a:rPr lang="nl-NL" b="1" dirty="0" err="1">
                <a:solidFill>
                  <a:schemeClr val="bg2"/>
                </a:solidFill>
                <a:highlight>
                  <a:srgbClr val="FFFFFF"/>
                </a:highlight>
              </a:rPr>
              <a:t>secteur</a:t>
            </a:r>
            <a:endParaRPr lang="nl-NL" b="1" dirty="0">
              <a:solidFill>
                <a:schemeClr val="bg2"/>
              </a:solidFill>
              <a:highlight>
                <a:srgbClr val="FFFFFF"/>
              </a:highlight>
            </a:endParaRPr>
          </a:p>
          <a:p>
            <a:endParaRPr lang="nl-NL" sz="400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r>
              <a:rPr lang="nl-NL" b="1" dirty="0" err="1">
                <a:solidFill>
                  <a:schemeClr val="accent2"/>
                </a:solidFill>
                <a:highlight>
                  <a:srgbClr val="FFFFFF"/>
                </a:highlight>
              </a:rPr>
              <a:t>Optimiseren</a:t>
            </a:r>
            <a:r>
              <a:rPr lang="nl-NL" b="1" dirty="0">
                <a:solidFill>
                  <a:schemeClr val="accent2"/>
                </a:solidFill>
                <a:highlight>
                  <a:srgbClr val="FFFFFF"/>
                </a:highlight>
              </a:rPr>
              <a:t> info-uitwisseling: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accent2"/>
                </a:solidFill>
                <a:latin typeface="+mn-lt"/>
              </a:rPr>
              <a:t>Input aannemers symposium Safety Rocks 2023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accent2"/>
                </a:solidFill>
                <a:latin typeface="+mn-lt"/>
              </a:rPr>
              <a:t>Publieke versus private deel</a:t>
            </a:r>
            <a:r>
              <a:rPr lang="nl-NL" sz="1800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58813" y="779556"/>
            <a:ext cx="5847090" cy="628829"/>
          </a:xfrm>
        </p:spPr>
        <p:txBody>
          <a:bodyPr anchor="t">
            <a:noAutofit/>
          </a:bodyPr>
          <a:lstStyle/>
          <a:p>
            <a:r>
              <a:rPr lang="nl-BE" sz="3200" dirty="0"/>
              <a:t>Safety platform</a:t>
            </a:r>
          </a:p>
          <a:p>
            <a:r>
              <a:rPr lang="nl-BE" sz="3200" dirty="0" err="1"/>
              <a:t>Plateforme</a:t>
            </a:r>
            <a:r>
              <a:rPr lang="nl-BE" sz="3200" dirty="0"/>
              <a:t> de </a:t>
            </a:r>
            <a:r>
              <a:rPr lang="nl-BE" sz="3200" dirty="0" err="1"/>
              <a:t>communication</a:t>
            </a:r>
            <a:r>
              <a:rPr lang="nl-BE" sz="3200" dirty="0"/>
              <a:t> Safety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A81A8-20E1-FD99-E898-96F469EFA2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118" y="2434389"/>
            <a:ext cx="994611" cy="994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1BF2B-5504-1536-3A9D-ECEEE243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38" y="-219807"/>
            <a:ext cx="4920762" cy="6486706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E2A4D4-24C7-9724-F1A3-3AE1321566AA}"/>
              </a:ext>
            </a:extLst>
          </p:cNvPr>
          <p:cNvSpPr txBox="1">
            <a:spLocks/>
          </p:cNvSpPr>
          <p:nvPr/>
        </p:nvSpPr>
        <p:spPr>
          <a:xfrm>
            <a:off x="1156118" y="4746171"/>
            <a:ext cx="5653088" cy="1805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65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238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Calibri Light" panose="020F0302020204030204" pitchFamily="34" charset="0"/>
              <a:buChar char="̶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9693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r>
              <a:rPr lang="fr-BE" b="1" dirty="0">
                <a:solidFill>
                  <a:schemeClr val="accent2"/>
                </a:solidFill>
                <a:highlight>
                  <a:srgbClr val="FFFFFF"/>
                </a:highlight>
              </a:rPr>
              <a:t>Optimiser l’échange d’info : 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2"/>
                </a:solidFill>
                <a:latin typeface="+mn-lt"/>
              </a:rPr>
              <a:t>Input entrepreneurs symposium </a:t>
            </a:r>
            <a:r>
              <a:rPr lang="fr-BE" sz="1800" dirty="0" err="1">
                <a:solidFill>
                  <a:schemeClr val="accent2"/>
                </a:solidFill>
                <a:latin typeface="+mn-lt"/>
              </a:rPr>
              <a:t>Safety</a:t>
            </a:r>
            <a:r>
              <a:rPr lang="fr-BE" sz="1800" dirty="0">
                <a:solidFill>
                  <a:schemeClr val="accent2"/>
                </a:solidFill>
                <a:latin typeface="+mn-lt"/>
              </a:rPr>
              <a:t> Rocks 2023 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accent2"/>
                </a:solidFill>
                <a:latin typeface="+mn-lt"/>
              </a:rPr>
              <a:t>Partie publique versus privée </a:t>
            </a:r>
            <a:endParaRPr lang="fr-BE" sz="1800" dirty="0">
              <a:solidFill>
                <a:schemeClr val="accent2"/>
              </a:solidFill>
              <a:highlight>
                <a:srgbClr val="FFFFFF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256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55CBF7-9FC1-49FD-4813-7E35EA30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428"/>
          <a:stretch/>
        </p:blipFill>
        <p:spPr>
          <a:xfrm>
            <a:off x="0" y="601433"/>
            <a:ext cx="12030205" cy="62565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BC1AEF7-4EA9-9803-FDCB-A9E74B7B70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</p:spPr>
        <p:txBody>
          <a:bodyPr/>
          <a:lstStyle/>
          <a:p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In development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58813" y="169168"/>
            <a:ext cx="10698202" cy="478554"/>
          </a:xfrm>
        </p:spPr>
        <p:txBody>
          <a:bodyPr anchor="t">
            <a:noAutofit/>
          </a:bodyPr>
          <a:lstStyle/>
          <a:p>
            <a:r>
              <a:rPr lang="nl-BE" sz="3200" dirty="0"/>
              <a:t>Communicatieplatform Safety – Publiek </a:t>
            </a:r>
            <a:r>
              <a:rPr lang="nl-BE" sz="2000" dirty="0"/>
              <a:t>www.infrabel.be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40C864-0DE0-0BE3-1D61-23A6CB57CA64}"/>
              </a:ext>
            </a:extLst>
          </p:cNvPr>
          <p:cNvSpPr/>
          <p:nvPr/>
        </p:nvSpPr>
        <p:spPr>
          <a:xfrm>
            <a:off x="4553894" y="4327556"/>
            <a:ext cx="5930020" cy="1929011"/>
          </a:xfrm>
          <a:prstGeom prst="roundRect">
            <a:avLst>
              <a:gd name="adj" fmla="val 6215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845A5D-66AE-3FE9-AE9A-1F605B4F9871}"/>
              </a:ext>
            </a:extLst>
          </p:cNvPr>
          <p:cNvSpPr/>
          <p:nvPr/>
        </p:nvSpPr>
        <p:spPr>
          <a:xfrm>
            <a:off x="6916611" y="791473"/>
            <a:ext cx="992585" cy="28851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59A8149-F9B8-A918-CEEC-EDA7AAAC8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996" y="919326"/>
            <a:ext cx="321321" cy="3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66763" y="845232"/>
            <a:ext cx="9110662" cy="478554"/>
          </a:xfrm>
        </p:spPr>
        <p:txBody>
          <a:bodyPr anchor="t">
            <a:noAutofit/>
          </a:bodyPr>
          <a:lstStyle/>
          <a:p>
            <a:r>
              <a:rPr lang="nl-BE" dirty="0"/>
              <a:t>Communicatieplatform Safety - Publiek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26C35B-AF92-335F-D2F9-0827CF85D5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29D02-B104-9F40-CF3A-17B84A51D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3" r="3430" b="5681"/>
          <a:stretch/>
        </p:blipFill>
        <p:spPr>
          <a:xfrm>
            <a:off x="-1" y="452673"/>
            <a:ext cx="12215173" cy="63846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2B379F-7560-5880-FAA4-1742DF254A59}"/>
              </a:ext>
            </a:extLst>
          </p:cNvPr>
          <p:cNvSpPr/>
          <p:nvPr/>
        </p:nvSpPr>
        <p:spPr>
          <a:xfrm>
            <a:off x="3399282" y="2710475"/>
            <a:ext cx="1724305" cy="1608028"/>
          </a:xfrm>
          <a:prstGeom prst="roundRect">
            <a:avLst>
              <a:gd name="adj" fmla="val 6464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DBD6CB-4D79-4F44-A892-49DA56CAA099}"/>
              </a:ext>
            </a:extLst>
          </p:cNvPr>
          <p:cNvSpPr/>
          <p:nvPr/>
        </p:nvSpPr>
        <p:spPr>
          <a:xfrm>
            <a:off x="5246860" y="2710474"/>
            <a:ext cx="1724306" cy="1608028"/>
          </a:xfrm>
          <a:prstGeom prst="roundRect">
            <a:avLst>
              <a:gd name="adj" fmla="val 8075"/>
            </a:avLst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AD8A098-6237-C891-E53E-0CCD882EC6C0}"/>
              </a:ext>
            </a:extLst>
          </p:cNvPr>
          <p:cNvSpPr/>
          <p:nvPr/>
        </p:nvSpPr>
        <p:spPr>
          <a:xfrm>
            <a:off x="7141392" y="2710473"/>
            <a:ext cx="1724306" cy="1608029"/>
          </a:xfrm>
          <a:prstGeom prst="roundRect">
            <a:avLst>
              <a:gd name="adj" fmla="val 5407"/>
            </a:avLst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FEDE21-D3A0-2B8F-2247-42B55F3990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4225" y="20638"/>
            <a:ext cx="2236788" cy="360362"/>
          </a:xfrm>
        </p:spPr>
        <p:txBody>
          <a:bodyPr/>
          <a:lstStyle/>
          <a:p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4243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B1C895-F153-28EC-ADC8-64FBAD5EB8A7}"/>
              </a:ext>
            </a:extLst>
          </p:cNvPr>
          <p:cNvGrpSpPr/>
          <p:nvPr/>
        </p:nvGrpSpPr>
        <p:grpSpPr>
          <a:xfrm>
            <a:off x="1780805" y="16610"/>
            <a:ext cx="8549234" cy="6693317"/>
            <a:chOff x="1780805" y="16610"/>
            <a:chExt cx="8549234" cy="66933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A19A82F-DBDA-1450-692D-2BD40D0B2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961" y="16610"/>
              <a:ext cx="8468078" cy="354818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7669C1-5A80-57FE-999E-FF21BC2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0805" y="3558022"/>
              <a:ext cx="8535140" cy="3151905"/>
            </a:xfrm>
            <a:prstGeom prst="rect">
              <a:avLst/>
            </a:prstGeom>
          </p:spPr>
        </p:pic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C0AE115-57C1-79AB-AC77-8438DC9DF0C4}"/>
              </a:ext>
            </a:extLst>
          </p:cNvPr>
          <p:cNvSpPr txBox="1">
            <a:spLocks/>
          </p:cNvSpPr>
          <p:nvPr/>
        </p:nvSpPr>
        <p:spPr>
          <a:xfrm>
            <a:off x="9674225" y="20638"/>
            <a:ext cx="2236788" cy="36036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solidFill>
                  <a:schemeClr val="bg1">
                    <a:lumMod val="75000"/>
                  </a:schemeClr>
                </a:solidFill>
              </a:rPr>
              <a:t>In development</a:t>
            </a:r>
            <a:endParaRPr lang="en-US" sz="14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7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2</a:t>
            </a:fld>
            <a:endParaRPr lang="nl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8658FF-3431-4A24-91FC-9DECE9CA7B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9918" y="849302"/>
            <a:ext cx="6518282" cy="5174221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08:50  	</a:t>
            </a:r>
            <a:r>
              <a:rPr lang="fr-BE" sz="1800" b="1" dirty="0" err="1">
                <a:solidFill>
                  <a:schemeClr val="accent2"/>
                </a:solidFill>
              </a:rPr>
              <a:t>Inleiding</a:t>
            </a:r>
            <a:r>
              <a:rPr lang="fr-BE" sz="1800" b="1" dirty="0">
                <a:solidFill>
                  <a:schemeClr val="accent2"/>
                </a:solidFill>
              </a:rPr>
              <a:t> / Introduction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accent2"/>
                </a:solidFill>
              </a:rPr>
              <a:t>	</a:t>
            </a:r>
            <a:r>
              <a:rPr lang="fr-BE" sz="1800" dirty="0">
                <a:solidFill>
                  <a:schemeClr val="accent2"/>
                </a:solidFill>
              </a:rPr>
              <a:t>Benoît Gilson - Steven Becaus </a:t>
            </a:r>
          </a:p>
          <a:p>
            <a:pPr>
              <a:lnSpc>
                <a:spcPct val="150000"/>
              </a:lnSpc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09:05</a:t>
            </a:r>
            <a:r>
              <a:rPr lang="fr-BE" sz="1800" dirty="0"/>
              <a:t>	</a:t>
            </a:r>
            <a:r>
              <a:rPr lang="fr-BE" sz="1800" b="1" dirty="0" err="1">
                <a:solidFill>
                  <a:schemeClr val="accent2"/>
                </a:solidFill>
              </a:rPr>
              <a:t>Actieplan</a:t>
            </a:r>
            <a:r>
              <a:rPr lang="fr-BE" sz="1800" b="1" dirty="0">
                <a:solidFill>
                  <a:schemeClr val="accent2"/>
                </a:solidFill>
              </a:rPr>
              <a:t> </a:t>
            </a:r>
            <a:r>
              <a:rPr lang="fr-BE" sz="1800" b="1" dirty="0" err="1">
                <a:solidFill>
                  <a:schemeClr val="accent2"/>
                </a:solidFill>
              </a:rPr>
              <a:t>aannemers</a:t>
            </a:r>
            <a:r>
              <a:rPr lang="fr-BE" sz="1800" b="1" dirty="0">
                <a:solidFill>
                  <a:schemeClr val="accent2"/>
                </a:solidFill>
              </a:rPr>
              <a:t> / Plan d’action entrepreneurs  </a:t>
            </a:r>
            <a:r>
              <a:rPr lang="fr-BE" sz="1800" dirty="0">
                <a:solidFill>
                  <a:schemeClr val="accent2"/>
                </a:solidFill>
              </a:rPr>
              <a:t>	Jochen Bultinck - David Van de Sype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accent1"/>
                </a:solidFill>
              </a:rPr>
              <a:t>09:40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10:00</a:t>
            </a:r>
            <a:r>
              <a:rPr lang="fr-BE" sz="1800" dirty="0"/>
              <a:t>	</a:t>
            </a:r>
            <a:r>
              <a:rPr lang="fr-BE" sz="1800" b="1" i="1" dirty="0">
                <a:solidFill>
                  <a:schemeClr val="accent2"/>
                </a:solidFill>
              </a:rPr>
              <a:t>“People </a:t>
            </a:r>
            <a:r>
              <a:rPr lang="fr-BE" sz="1800" b="1" i="1" dirty="0" err="1">
                <a:solidFill>
                  <a:schemeClr val="accent2"/>
                </a:solidFill>
              </a:rPr>
              <a:t>don't</a:t>
            </a:r>
            <a:r>
              <a:rPr lang="fr-BE" sz="1800" b="1" i="1" dirty="0">
                <a:solidFill>
                  <a:schemeClr val="accent2"/>
                </a:solidFill>
              </a:rPr>
              <a:t> come to </a:t>
            </a:r>
            <a:r>
              <a:rPr lang="fr-BE" sz="1800" b="1" i="1" dirty="0" err="1">
                <a:solidFill>
                  <a:schemeClr val="accent2"/>
                </a:solidFill>
              </a:rPr>
              <a:t>work</a:t>
            </a:r>
            <a:r>
              <a:rPr lang="fr-BE" sz="1800" b="1" i="1" dirty="0">
                <a:solidFill>
                  <a:schemeClr val="accent2"/>
                </a:solidFill>
              </a:rPr>
              <a:t> to do a </a:t>
            </a:r>
            <a:r>
              <a:rPr lang="fr-BE" sz="1800" b="1" i="1" dirty="0" err="1">
                <a:solidFill>
                  <a:schemeClr val="accent2"/>
                </a:solidFill>
              </a:rPr>
              <a:t>bad</a:t>
            </a:r>
            <a:r>
              <a:rPr lang="fr-BE" sz="1800" b="1" i="1" dirty="0">
                <a:solidFill>
                  <a:schemeClr val="accent2"/>
                </a:solidFill>
              </a:rPr>
              <a:t> job”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i="1" dirty="0">
                <a:solidFill>
                  <a:schemeClr val="accent2"/>
                </a:solidFill>
              </a:rPr>
              <a:t>	</a:t>
            </a:r>
            <a:r>
              <a:rPr lang="fr-BE" sz="1800" dirty="0">
                <a:solidFill>
                  <a:schemeClr val="accent2"/>
                </a:solidFill>
              </a:rPr>
              <a:t>Rudy Pont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11:00</a:t>
            </a:r>
            <a:r>
              <a:rPr lang="fr-BE" sz="1800" dirty="0"/>
              <a:t>	</a:t>
            </a:r>
            <a:r>
              <a:rPr lang="fr-BE" sz="1800" b="1" dirty="0">
                <a:solidFill>
                  <a:schemeClr val="accent2"/>
                </a:solidFill>
              </a:rPr>
              <a:t>Q&amp;A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11:10	</a:t>
            </a:r>
            <a:r>
              <a:rPr lang="fr-BE" sz="1800" b="1" dirty="0">
                <a:solidFill>
                  <a:schemeClr val="accent2"/>
                </a:solidFill>
              </a:rPr>
              <a:t>Het </a:t>
            </a:r>
            <a:r>
              <a:rPr lang="fr-BE" sz="1800" b="1" dirty="0" err="1">
                <a:solidFill>
                  <a:schemeClr val="accent2"/>
                </a:solidFill>
              </a:rPr>
              <a:t>woord</a:t>
            </a:r>
            <a:r>
              <a:rPr lang="fr-BE" sz="1800" b="1" dirty="0">
                <a:solidFill>
                  <a:schemeClr val="accent2"/>
                </a:solidFill>
              </a:rPr>
              <a:t> van het </a:t>
            </a:r>
            <a:r>
              <a:rPr lang="fr-BE" sz="1800" b="1" dirty="0" err="1">
                <a:solidFill>
                  <a:schemeClr val="accent2"/>
                </a:solidFill>
              </a:rPr>
              <a:t>partner</a:t>
            </a:r>
            <a:r>
              <a:rPr lang="fr-BE" sz="1800" b="1" dirty="0">
                <a:solidFill>
                  <a:schemeClr val="accent2"/>
                </a:solidFill>
              </a:rPr>
              <a:t> / Le mot du partenaire 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accent2"/>
                </a:solidFill>
              </a:rPr>
              <a:t>	</a:t>
            </a:r>
            <a:r>
              <a:rPr lang="fr-BE" sz="1800" dirty="0">
                <a:solidFill>
                  <a:schemeClr val="accent2"/>
                </a:solidFill>
              </a:rPr>
              <a:t>Zöllner Signal </a:t>
            </a:r>
            <a:r>
              <a:rPr lang="fr-BE" sz="1800" dirty="0" err="1">
                <a:solidFill>
                  <a:schemeClr val="accent2"/>
                </a:solidFill>
              </a:rPr>
              <a:t>GmbH</a:t>
            </a:r>
            <a:endParaRPr lang="fr-BE" sz="1800" dirty="0">
              <a:solidFill>
                <a:schemeClr val="accent2"/>
              </a:solidFill>
            </a:endParaRP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11:30 </a:t>
            </a:r>
            <a:r>
              <a:rPr lang="fr-BE" sz="1800" dirty="0"/>
              <a:t>	</a:t>
            </a:r>
            <a:r>
              <a:rPr lang="fr-BE" sz="1800" b="1" dirty="0">
                <a:solidFill>
                  <a:schemeClr val="accent2"/>
                </a:solidFill>
              </a:rPr>
              <a:t>Demos</a:t>
            </a:r>
            <a:r>
              <a:rPr lang="fr-BE" sz="1800" dirty="0">
                <a:solidFill>
                  <a:schemeClr val="accent2"/>
                </a:solidFill>
              </a:rPr>
              <a:t> - </a:t>
            </a:r>
            <a:r>
              <a:rPr lang="fr-BE" sz="1800" b="1" dirty="0">
                <a:solidFill>
                  <a:schemeClr val="accent2"/>
                </a:solidFill>
              </a:rPr>
              <a:t>lunch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13:00</a:t>
            </a:r>
            <a:r>
              <a:rPr lang="fr-BE" sz="1800" dirty="0"/>
              <a:t> 	</a:t>
            </a:r>
            <a:r>
              <a:rPr lang="fr-BE" sz="1800" b="1" dirty="0">
                <a:solidFill>
                  <a:schemeClr val="accent2"/>
                </a:solidFill>
              </a:rPr>
              <a:t>Workshops</a:t>
            </a:r>
            <a:r>
              <a:rPr lang="fr-BE" sz="1800" dirty="0">
                <a:solidFill>
                  <a:schemeClr val="accent2"/>
                </a:solidFill>
              </a:rPr>
              <a:t> – </a:t>
            </a:r>
            <a:r>
              <a:rPr lang="fr-BE" sz="1800" dirty="0" err="1">
                <a:solidFill>
                  <a:schemeClr val="accent2"/>
                </a:solidFill>
              </a:rPr>
              <a:t>reeks</a:t>
            </a:r>
            <a:r>
              <a:rPr lang="fr-BE" sz="1800" dirty="0">
                <a:solidFill>
                  <a:schemeClr val="accent2"/>
                </a:solidFill>
              </a:rPr>
              <a:t> / sessions 1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accent1"/>
                </a:solidFill>
              </a:rPr>
              <a:t>14:20 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14:40</a:t>
            </a:r>
            <a:r>
              <a:rPr lang="fr-BE" sz="1800" dirty="0"/>
              <a:t> 	</a:t>
            </a:r>
            <a:r>
              <a:rPr lang="fr-BE" sz="1800" b="1" dirty="0">
                <a:solidFill>
                  <a:schemeClr val="accent2"/>
                </a:solidFill>
              </a:rPr>
              <a:t>Workshops</a:t>
            </a:r>
            <a:r>
              <a:rPr lang="fr-BE" sz="1800" dirty="0">
                <a:solidFill>
                  <a:schemeClr val="accent2"/>
                </a:solidFill>
              </a:rPr>
              <a:t> – </a:t>
            </a:r>
            <a:r>
              <a:rPr lang="fr-BE" sz="1800" dirty="0" err="1">
                <a:solidFill>
                  <a:schemeClr val="accent2"/>
                </a:solidFill>
              </a:rPr>
              <a:t>reeks</a:t>
            </a:r>
            <a:r>
              <a:rPr lang="fr-BE" sz="1800" dirty="0">
                <a:solidFill>
                  <a:schemeClr val="accent2"/>
                </a:solidFill>
              </a:rPr>
              <a:t> / sessions 2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accent1"/>
                </a:solidFill>
              </a:rPr>
              <a:t>16:00 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16:15</a:t>
            </a:r>
            <a:r>
              <a:rPr lang="fr-BE" sz="1800" dirty="0"/>
              <a:t> 	</a:t>
            </a:r>
            <a:r>
              <a:rPr lang="fr-BE" sz="1800" b="1" dirty="0" err="1">
                <a:solidFill>
                  <a:schemeClr val="accent2"/>
                </a:solidFill>
              </a:rPr>
              <a:t>Conclusies</a:t>
            </a:r>
            <a:r>
              <a:rPr lang="fr-BE" sz="1800" b="1" dirty="0">
                <a:solidFill>
                  <a:schemeClr val="accent2"/>
                </a:solidFill>
              </a:rPr>
              <a:t> / Conclusions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</a:pPr>
            <a:endParaRPr lang="en-GB" sz="17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9FBE90-221D-4DD9-A80D-ADE354620F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49918" y="139803"/>
            <a:ext cx="5437188" cy="478554"/>
          </a:xfrm>
        </p:spPr>
        <p:txBody>
          <a:bodyPr/>
          <a:lstStyle/>
          <a:p>
            <a:pPr>
              <a:tabLst>
                <a:tab pos="985838" algn="l"/>
                <a:tab pos="5292725" algn="l"/>
              </a:tabLst>
            </a:pPr>
            <a:r>
              <a:rPr lang="nl-BE" sz="3600" b="1" dirty="0"/>
              <a:t>Programma / </a:t>
            </a:r>
            <a:r>
              <a:rPr lang="nl-BE" sz="3600" b="1" dirty="0" err="1"/>
              <a:t>Programme</a:t>
            </a:r>
            <a:endParaRPr lang="nl-BE" dirty="0"/>
          </a:p>
        </p:txBody>
      </p:sp>
      <p:pic>
        <p:nvPicPr>
          <p:cNvPr id="9" name="Picture 8" descr="A picture containing person, green, close&#10;&#10;Description automatically generated">
            <a:extLst>
              <a:ext uri="{FF2B5EF4-FFF2-40B4-BE49-F238E27FC236}">
                <a16:creationId xmlns:a16="http://schemas.microsoft.com/office/drawing/2014/main" id="{4E17CE5E-FD9C-4364-A40E-462E1302F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232"/>
            <a:ext cx="5749918" cy="6012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828F43-2354-4BD5-A257-47B5E8602449}"/>
              </a:ext>
            </a:extLst>
          </p:cNvPr>
          <p:cNvCxnSpPr/>
          <p:nvPr/>
        </p:nvCxnSpPr>
        <p:spPr>
          <a:xfrm>
            <a:off x="5730380" y="2838149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B5D7E3-CD00-476D-9081-57C3ADF19306}"/>
              </a:ext>
            </a:extLst>
          </p:cNvPr>
          <p:cNvCxnSpPr/>
          <p:nvPr/>
        </p:nvCxnSpPr>
        <p:spPr>
          <a:xfrm>
            <a:off x="5749918" y="161278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7C7788-2810-4F03-A2ED-00F5FAFBBA95}"/>
              </a:ext>
            </a:extLst>
          </p:cNvPr>
          <p:cNvCxnSpPr/>
          <p:nvPr/>
        </p:nvCxnSpPr>
        <p:spPr>
          <a:xfrm>
            <a:off x="5730380" y="386760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5EC23B-C867-45DC-BF42-AEE4642071C4}"/>
              </a:ext>
            </a:extLst>
          </p:cNvPr>
          <p:cNvCxnSpPr/>
          <p:nvPr/>
        </p:nvCxnSpPr>
        <p:spPr>
          <a:xfrm>
            <a:off x="5749918" y="632151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BEEC04-E000-49FF-9825-43EECE187C20}"/>
              </a:ext>
            </a:extLst>
          </p:cNvPr>
          <p:cNvCxnSpPr/>
          <p:nvPr/>
        </p:nvCxnSpPr>
        <p:spPr>
          <a:xfrm>
            <a:off x="5749918" y="24134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0D50E6-1F51-4086-B247-BE13CC4BC3F6}"/>
              </a:ext>
            </a:extLst>
          </p:cNvPr>
          <p:cNvCxnSpPr/>
          <p:nvPr/>
        </p:nvCxnSpPr>
        <p:spPr>
          <a:xfrm>
            <a:off x="5749918" y="56349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86CAD3-C164-48EC-9EB6-85260B81421A}"/>
              </a:ext>
            </a:extLst>
          </p:cNvPr>
          <p:cNvCxnSpPr/>
          <p:nvPr/>
        </p:nvCxnSpPr>
        <p:spPr>
          <a:xfrm>
            <a:off x="5724168" y="4590328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CA48B1-95B9-4EF1-85D5-FD858449C668}"/>
              </a:ext>
            </a:extLst>
          </p:cNvPr>
          <p:cNvCxnSpPr/>
          <p:nvPr/>
        </p:nvCxnSpPr>
        <p:spPr>
          <a:xfrm>
            <a:off x="5749918" y="3505021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EC6FD4-6364-4CED-4DF2-D90937791C03}"/>
              </a:ext>
            </a:extLst>
          </p:cNvPr>
          <p:cNvCxnSpPr/>
          <p:nvPr/>
        </p:nvCxnSpPr>
        <p:spPr>
          <a:xfrm>
            <a:off x="5749918" y="490276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713FB4-38E2-520F-8DDA-E157F78EC4B3}"/>
              </a:ext>
            </a:extLst>
          </p:cNvPr>
          <p:cNvCxnSpPr/>
          <p:nvPr/>
        </p:nvCxnSpPr>
        <p:spPr>
          <a:xfrm>
            <a:off x="5749918" y="5270245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08DB54-D572-8B93-1806-CB0F0283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5">
            <a:extLst>
              <a:ext uri="{FF2B5EF4-FFF2-40B4-BE49-F238E27FC236}">
                <a16:creationId xmlns:a16="http://schemas.microsoft.com/office/drawing/2014/main" id="{6B234A9C-B68D-4400-ECDE-93879EE4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66611422-F4AE-B767-588A-B1D47F6C6C8F}"/>
              </a:ext>
            </a:extLst>
          </p:cNvPr>
          <p:cNvCxnSpPr/>
          <p:nvPr/>
        </p:nvCxnSpPr>
        <p:spPr>
          <a:xfrm>
            <a:off x="5749918" y="599183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2151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69940-88CE-CF1B-6360-B4ED1FF0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41" y="516048"/>
            <a:ext cx="12240227" cy="634195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3D8CBE6-FF58-8784-28F9-84EDDF97F1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4225" y="20638"/>
            <a:ext cx="2236788" cy="360362"/>
          </a:xfrm>
        </p:spPr>
        <p:txBody>
          <a:bodyPr/>
          <a:lstStyle/>
          <a:p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In development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A83CC6-071E-5182-D1BF-FD6992270742}"/>
              </a:ext>
            </a:extLst>
          </p:cNvPr>
          <p:cNvSpPr/>
          <p:nvPr/>
        </p:nvSpPr>
        <p:spPr>
          <a:xfrm>
            <a:off x="2149628" y="3764435"/>
            <a:ext cx="7621985" cy="3063874"/>
          </a:xfrm>
          <a:prstGeom prst="roundRect">
            <a:avLst>
              <a:gd name="adj" fmla="val 543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118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2A6EF-4610-566C-8A10-72AFB7B96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267"/>
            <a:ext cx="12192000" cy="636973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9E71C2-4CB2-1F66-F0AD-1C546AC83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4225" y="20638"/>
            <a:ext cx="2236788" cy="360362"/>
          </a:xfrm>
        </p:spPr>
        <p:txBody>
          <a:bodyPr/>
          <a:lstStyle/>
          <a:p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In development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7B849B-76DB-93A2-1205-825EF84795F2}"/>
              </a:ext>
            </a:extLst>
          </p:cNvPr>
          <p:cNvSpPr/>
          <p:nvPr/>
        </p:nvSpPr>
        <p:spPr>
          <a:xfrm>
            <a:off x="2190938" y="1756372"/>
            <a:ext cx="7743637" cy="5080990"/>
          </a:xfrm>
          <a:prstGeom prst="roundRect">
            <a:avLst>
              <a:gd name="adj" fmla="val 2424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24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BD4242-B18F-7761-520B-3B51A7BAF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46" y="486892"/>
            <a:ext cx="12242003" cy="637110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9DE21-84B8-7770-6DC8-3E93C2D519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4225" y="20638"/>
            <a:ext cx="2236788" cy="360362"/>
          </a:xfrm>
        </p:spPr>
        <p:txBody>
          <a:bodyPr/>
          <a:lstStyle/>
          <a:p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In development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8047D1-4AFD-45F8-8F52-8AE675E95CEE}"/>
              </a:ext>
            </a:extLst>
          </p:cNvPr>
          <p:cNvSpPr/>
          <p:nvPr/>
        </p:nvSpPr>
        <p:spPr>
          <a:xfrm>
            <a:off x="2198290" y="1885480"/>
            <a:ext cx="7621985" cy="1168399"/>
          </a:xfrm>
          <a:prstGeom prst="roundRect">
            <a:avLst>
              <a:gd name="adj" fmla="val 6594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13F1D4-A61A-6C24-1F39-BE4C2F601691}"/>
              </a:ext>
            </a:extLst>
          </p:cNvPr>
          <p:cNvSpPr/>
          <p:nvPr/>
        </p:nvSpPr>
        <p:spPr>
          <a:xfrm>
            <a:off x="2198290" y="1429830"/>
            <a:ext cx="3297635" cy="4027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AEBDB5A-2C2B-5AC4-3896-5EAC538D3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868" y="2958419"/>
            <a:ext cx="402704" cy="4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72FB5-5FF0-BB63-1314-490F99ED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156841"/>
            <a:ext cx="11624134" cy="53459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66763" y="318347"/>
            <a:ext cx="9110662" cy="478554"/>
          </a:xfrm>
        </p:spPr>
        <p:txBody>
          <a:bodyPr anchor="t">
            <a:noAutofit/>
          </a:bodyPr>
          <a:lstStyle/>
          <a:p>
            <a:r>
              <a:rPr lang="nl-BE" sz="3200" dirty="0"/>
              <a:t>Communicatieplatform Safety - Privé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26C35B-AF92-335F-D2F9-0827CF85D5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4E60B1-AC2D-72D0-72F5-AC3342DE0C48}"/>
              </a:ext>
            </a:extLst>
          </p:cNvPr>
          <p:cNvSpPr/>
          <p:nvPr/>
        </p:nvSpPr>
        <p:spPr>
          <a:xfrm>
            <a:off x="3819525" y="2924175"/>
            <a:ext cx="3286125" cy="125730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33EDA-266F-E169-EC8C-63C1F8D22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406" y="4218555"/>
            <a:ext cx="1638300" cy="129246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98483E-29E3-76B0-7C4D-E3FA575DE812}"/>
              </a:ext>
            </a:extLst>
          </p:cNvPr>
          <p:cNvSpPr/>
          <p:nvPr/>
        </p:nvSpPr>
        <p:spPr>
          <a:xfrm>
            <a:off x="542925" y="1842528"/>
            <a:ext cx="6429375" cy="885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128B27-E229-364E-430B-77A90AB1D7DB}"/>
              </a:ext>
            </a:extLst>
          </p:cNvPr>
          <p:cNvSpPr/>
          <p:nvPr/>
        </p:nvSpPr>
        <p:spPr>
          <a:xfrm>
            <a:off x="495300" y="5681103"/>
            <a:ext cx="6610350" cy="885825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C4A824-F7C8-B9E0-2252-7A84DF1329B2}"/>
              </a:ext>
            </a:extLst>
          </p:cNvPr>
          <p:cNvSpPr/>
          <p:nvPr/>
        </p:nvSpPr>
        <p:spPr>
          <a:xfrm>
            <a:off x="604837" y="2895966"/>
            <a:ext cx="3286125" cy="260618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A6594-405F-28CC-370B-5838B9EC5C46}"/>
              </a:ext>
            </a:extLst>
          </p:cNvPr>
          <p:cNvSpPr txBox="1"/>
          <p:nvPr/>
        </p:nvSpPr>
        <p:spPr>
          <a:xfrm>
            <a:off x="1393870" y="3829795"/>
            <a:ext cx="1852612" cy="77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feasibility study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forum</a:t>
            </a:r>
            <a:endParaRPr lang="en-GB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F79D1DE-ECC0-1B26-857B-45E0FBA406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4225" y="20638"/>
            <a:ext cx="2236788" cy="360362"/>
          </a:xfrm>
        </p:spPr>
        <p:txBody>
          <a:bodyPr/>
          <a:lstStyle/>
          <a:p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In development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581C1A-A635-7335-7B40-D8FB48B99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109" y="4218555"/>
            <a:ext cx="1638300" cy="1292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EF4AF4-5843-A1A3-5167-0FF2FC3F24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683"/>
          <a:stretch/>
        </p:blipFill>
        <p:spPr>
          <a:xfrm>
            <a:off x="6348653" y="595369"/>
            <a:ext cx="5621801" cy="3144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6D792E-9886-8C36-57B0-FDBC426F9A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984"/>
          <a:stretch/>
        </p:blipFill>
        <p:spPr>
          <a:xfrm>
            <a:off x="7087513" y="1712641"/>
            <a:ext cx="4779200" cy="34699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544C9E-E581-E135-DA94-073390C7ACF9}"/>
              </a:ext>
            </a:extLst>
          </p:cNvPr>
          <p:cNvSpPr txBox="1"/>
          <p:nvPr/>
        </p:nvSpPr>
        <p:spPr>
          <a:xfrm>
            <a:off x="8398144" y="3167511"/>
            <a:ext cx="215793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i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feasibility study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FC38F7-2625-4FEA-434E-76399584C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090" y="4343420"/>
            <a:ext cx="4148714" cy="201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9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1. Highlights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95177-9677-AF78-6A29-63908A55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07" y="441919"/>
            <a:ext cx="1304657" cy="9449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C6CC8-253E-9C51-A3C6-BFFA650EF8D3}"/>
              </a:ext>
            </a:extLst>
          </p:cNvPr>
          <p:cNvSpPr txBox="1">
            <a:spLocks/>
          </p:cNvSpPr>
          <p:nvPr/>
        </p:nvSpPr>
        <p:spPr>
          <a:xfrm>
            <a:off x="-1" y="1635854"/>
            <a:ext cx="7649029" cy="488347"/>
          </a:xfrm>
          <a:custGeom>
            <a:avLst/>
            <a:gdLst>
              <a:gd name="connsiteX0" fmla="*/ 0 w 6132514"/>
              <a:gd name="connsiteY0" fmla="*/ 0 h 488347"/>
              <a:gd name="connsiteX1" fmla="*/ 6132514 w 6132514"/>
              <a:gd name="connsiteY1" fmla="*/ 0 h 488347"/>
              <a:gd name="connsiteX2" fmla="*/ 6132514 w 6132514"/>
              <a:gd name="connsiteY2" fmla="*/ 488347 h 488347"/>
              <a:gd name="connsiteX3" fmla="*/ 0 w 6132514"/>
              <a:gd name="connsiteY3" fmla="*/ 488347 h 488347"/>
              <a:gd name="connsiteX4" fmla="*/ 0 w 6132514"/>
              <a:gd name="connsiteY4" fmla="*/ 0 h 488347"/>
              <a:gd name="connsiteX0" fmla="*/ 0 w 6132514"/>
              <a:gd name="connsiteY0" fmla="*/ 0 h 488347"/>
              <a:gd name="connsiteX1" fmla="*/ 6132514 w 6132514"/>
              <a:gd name="connsiteY1" fmla="*/ 0 h 488347"/>
              <a:gd name="connsiteX2" fmla="*/ 5898834 w 6132514"/>
              <a:gd name="connsiteY2" fmla="*/ 488347 h 488347"/>
              <a:gd name="connsiteX3" fmla="*/ 0 w 6132514"/>
              <a:gd name="connsiteY3" fmla="*/ 488347 h 488347"/>
              <a:gd name="connsiteX4" fmla="*/ 0 w 6132514"/>
              <a:gd name="connsiteY4" fmla="*/ 0 h 4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2514" h="488347">
                <a:moveTo>
                  <a:pt x="0" y="0"/>
                </a:moveTo>
                <a:lnTo>
                  <a:pt x="6132514" y="0"/>
                </a:lnTo>
                <a:lnTo>
                  <a:pt x="5898834" y="48834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355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Evaluatie - </a:t>
            </a:r>
            <a:r>
              <a:rPr kumimoji="0" lang="nl-B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Évaluation</a:t>
            </a: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03012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300" b="0" i="0" u="none" strike="noStrike" kern="1200" cap="none" spc="0" normalizeH="0" baseline="0" noProof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0556" y="843888"/>
            <a:ext cx="10910887" cy="478554"/>
          </a:xfrm>
        </p:spPr>
        <p:txBody>
          <a:bodyPr anchor="t">
            <a:noAutofit/>
          </a:bodyPr>
          <a:lstStyle/>
          <a:p>
            <a:r>
              <a:rPr lang="nl-BE" dirty="0" err="1"/>
              <a:t>Évaluation</a:t>
            </a:r>
            <a:r>
              <a:rPr lang="nl-BE" dirty="0"/>
              <a:t> – Evaluatie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08ABC-0CD5-1E55-5F9A-5EBF2768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898" y="1979789"/>
            <a:ext cx="5111477" cy="4210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BBC60-34B9-2AAC-C8EB-534A9A7D8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3" y="1669836"/>
            <a:ext cx="5414962" cy="44418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BA896-996C-91B7-7ED8-310A3016B33D}"/>
              </a:ext>
            </a:extLst>
          </p:cNvPr>
          <p:cNvSpPr/>
          <p:nvPr/>
        </p:nvSpPr>
        <p:spPr>
          <a:xfrm>
            <a:off x="1051198" y="1998839"/>
            <a:ext cx="787127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9B4CE-50E3-FBBB-11E6-8690E78D9506}"/>
              </a:ext>
            </a:extLst>
          </p:cNvPr>
          <p:cNvSpPr txBox="1"/>
          <p:nvPr/>
        </p:nvSpPr>
        <p:spPr>
          <a:xfrm>
            <a:off x="1051198" y="1998839"/>
            <a:ext cx="695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Incognito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6F6FB9-2B1A-B50E-1015-A5BE7A7AED29}"/>
              </a:ext>
            </a:extLst>
          </p:cNvPr>
          <p:cNvSpPr/>
          <p:nvPr/>
        </p:nvSpPr>
        <p:spPr>
          <a:xfrm>
            <a:off x="2419350" y="1928168"/>
            <a:ext cx="990600" cy="34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722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2. Vooruitblik - Aperçu</a:t>
            </a:r>
            <a:r>
              <a:rPr lang="en-GB" dirty="0"/>
              <a:t>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95177-9677-AF78-6A29-63908A55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07" y="441919"/>
            <a:ext cx="1304657" cy="9449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C6CC8-253E-9C51-A3C6-BFFA650EF8D3}"/>
              </a:ext>
            </a:extLst>
          </p:cNvPr>
          <p:cNvSpPr txBox="1">
            <a:spLocks/>
          </p:cNvSpPr>
          <p:nvPr/>
        </p:nvSpPr>
        <p:spPr>
          <a:xfrm>
            <a:off x="-1" y="1635854"/>
            <a:ext cx="7489372" cy="498507"/>
          </a:xfrm>
          <a:custGeom>
            <a:avLst/>
            <a:gdLst>
              <a:gd name="connsiteX0" fmla="*/ 0 w 5933441"/>
              <a:gd name="connsiteY0" fmla="*/ 0 h 488347"/>
              <a:gd name="connsiteX1" fmla="*/ 5933441 w 5933441"/>
              <a:gd name="connsiteY1" fmla="*/ 0 h 488347"/>
              <a:gd name="connsiteX2" fmla="*/ 5933441 w 5933441"/>
              <a:gd name="connsiteY2" fmla="*/ 488347 h 488347"/>
              <a:gd name="connsiteX3" fmla="*/ 0 w 5933441"/>
              <a:gd name="connsiteY3" fmla="*/ 488347 h 488347"/>
              <a:gd name="connsiteX4" fmla="*/ 0 w 5933441"/>
              <a:gd name="connsiteY4" fmla="*/ 0 h 488347"/>
              <a:gd name="connsiteX0" fmla="*/ 0 w 5933441"/>
              <a:gd name="connsiteY0" fmla="*/ 0 h 498507"/>
              <a:gd name="connsiteX1" fmla="*/ 5933441 w 5933441"/>
              <a:gd name="connsiteY1" fmla="*/ 0 h 498507"/>
              <a:gd name="connsiteX2" fmla="*/ 5770881 w 5933441"/>
              <a:gd name="connsiteY2" fmla="*/ 498507 h 498507"/>
              <a:gd name="connsiteX3" fmla="*/ 0 w 5933441"/>
              <a:gd name="connsiteY3" fmla="*/ 488347 h 498507"/>
              <a:gd name="connsiteX4" fmla="*/ 0 w 5933441"/>
              <a:gd name="connsiteY4" fmla="*/ 0 h 49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3441" h="498507">
                <a:moveTo>
                  <a:pt x="0" y="0"/>
                </a:moveTo>
                <a:lnTo>
                  <a:pt x="5933441" y="0"/>
                </a:lnTo>
                <a:lnTo>
                  <a:pt x="5770881" y="49850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2275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- Evaluatie 2024</a:t>
            </a:r>
          </a:p>
        </p:txBody>
      </p:sp>
    </p:spTree>
    <p:extLst>
      <p:ext uri="{BB962C8B-B14F-4D97-AF65-F5344CB8AC3E}">
        <p14:creationId xmlns:p14="http://schemas.microsoft.com/office/powerpoint/2010/main" val="3615777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77069" y="773605"/>
            <a:ext cx="10910887" cy="478554"/>
          </a:xfrm>
        </p:spPr>
        <p:txBody>
          <a:bodyPr anchor="t">
            <a:noAutofit/>
          </a:bodyPr>
          <a:lstStyle/>
          <a:p>
            <a:r>
              <a:rPr lang="nl-BE" dirty="0"/>
              <a:t>Evaluatie - </a:t>
            </a:r>
            <a:r>
              <a:rPr lang="nl-BE" dirty="0" err="1"/>
              <a:t>Évaluation</a:t>
            </a:r>
            <a:r>
              <a:rPr lang="nl-BE" dirty="0"/>
              <a:t>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C3342-A25E-C997-6D86-F691C8DDFB49}"/>
              </a:ext>
            </a:extLst>
          </p:cNvPr>
          <p:cNvSpPr txBox="1"/>
          <p:nvPr/>
        </p:nvSpPr>
        <p:spPr>
          <a:xfrm>
            <a:off x="5243435" y="3044924"/>
            <a:ext cx="6667356" cy="267765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800" b="1" dirty="0">
                <a:solidFill>
                  <a:schemeClr val="accent2"/>
                </a:solidFill>
              </a:rPr>
              <a:t>Beknopte bevraging via Forms</a:t>
            </a:r>
          </a:p>
          <a:p>
            <a:pPr>
              <a:spcAft>
                <a:spcPts val="600"/>
              </a:spcAft>
            </a:pPr>
            <a:endParaRPr lang="nl-NL" sz="2400" b="1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nl-NL" sz="2400" dirty="0">
                <a:solidFill>
                  <a:schemeClr val="accent2"/>
                </a:solidFill>
              </a:rPr>
              <a:t>toekenning </a:t>
            </a:r>
            <a:r>
              <a:rPr lang="nl-NL" sz="2400" b="1" dirty="0">
                <a:solidFill>
                  <a:schemeClr val="accent2"/>
                </a:solidFill>
              </a:rPr>
              <a:t>veiligheidsscore</a:t>
            </a:r>
            <a:r>
              <a:rPr lang="nl-NL" sz="2400" dirty="0">
                <a:solidFill>
                  <a:schemeClr val="accent2"/>
                </a:solidFill>
              </a:rPr>
              <a:t> inclusief </a:t>
            </a:r>
            <a:r>
              <a:rPr lang="nl-NL" sz="2400" b="1" dirty="0">
                <a:solidFill>
                  <a:schemeClr val="accent2"/>
                </a:solidFill>
              </a:rPr>
              <a:t>argumentatie</a:t>
            </a:r>
            <a:r>
              <a:rPr lang="nl-NL" sz="2400" dirty="0">
                <a:solidFill>
                  <a:schemeClr val="accent2"/>
                </a:solidFill>
              </a:rPr>
              <a:t>: </a:t>
            </a:r>
          </a:p>
          <a:p>
            <a:pPr marL="311150" indent="-26035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2"/>
                </a:solidFill>
              </a:rPr>
              <a:t>Vrije tekst </a:t>
            </a:r>
            <a:br>
              <a:rPr lang="nl-NL" sz="2400" dirty="0">
                <a:solidFill>
                  <a:schemeClr val="accent2"/>
                </a:solidFill>
              </a:rPr>
            </a:br>
            <a:r>
              <a:rPr lang="nl-NL" sz="2400" dirty="0">
                <a:solidFill>
                  <a:schemeClr val="accent2"/>
                </a:solidFill>
              </a:rPr>
              <a:t>OF</a:t>
            </a:r>
          </a:p>
          <a:p>
            <a:pPr marL="150813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2"/>
                </a:solidFill>
                <a:latin typeface="+mn-lt"/>
              </a:rPr>
              <a:t>Aanvinken voor-gedefinieerde elementen. </a:t>
            </a:r>
            <a:endParaRPr lang="nl-NL" sz="2400" dirty="0">
              <a:solidFill>
                <a:schemeClr val="accent2"/>
              </a:solidFill>
            </a:endParaRPr>
          </a:p>
        </p:txBody>
      </p:sp>
      <p:pic>
        <p:nvPicPr>
          <p:cNvPr id="7" name="Afbeelding 6" descr="Afbeelding met Graphics, Lettertype, ontwerp&#10;&#10;Automatisch gegenereerde beschrijving">
            <a:extLst>
              <a:ext uri="{FF2B5EF4-FFF2-40B4-BE49-F238E27FC236}">
                <a16:creationId xmlns:a16="http://schemas.microsoft.com/office/drawing/2014/main" id="{71BE2CC7-D4B4-4C12-CDB7-A4454C767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1343">
            <a:off x="6522118" y="522461"/>
            <a:ext cx="1923705" cy="1923705"/>
          </a:xfrm>
          <a:prstGeom prst="rect">
            <a:avLst/>
          </a:prstGeom>
        </p:spPr>
      </p:pic>
      <p:pic>
        <p:nvPicPr>
          <p:cNvPr id="1026" name="Picture 2" descr="Forms | EASI">
            <a:extLst>
              <a:ext uri="{FF2B5EF4-FFF2-40B4-BE49-F238E27FC236}">
                <a16:creationId xmlns:a16="http://schemas.microsoft.com/office/drawing/2014/main" id="{77DD7F34-58C1-3573-DB48-A279960A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726324"/>
            <a:ext cx="4322379" cy="43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082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2. Vooruitblik - Aperçu</a:t>
            </a:r>
            <a:r>
              <a:rPr lang="en-GB" dirty="0"/>
              <a:t>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95177-9677-AF78-6A29-63908A55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07" y="441919"/>
            <a:ext cx="1304657" cy="9449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C6CC8-253E-9C51-A3C6-BFFA650EF8D3}"/>
              </a:ext>
            </a:extLst>
          </p:cNvPr>
          <p:cNvSpPr txBox="1">
            <a:spLocks/>
          </p:cNvSpPr>
          <p:nvPr/>
        </p:nvSpPr>
        <p:spPr>
          <a:xfrm>
            <a:off x="-1" y="1635854"/>
            <a:ext cx="7411453" cy="498507"/>
          </a:xfrm>
          <a:custGeom>
            <a:avLst/>
            <a:gdLst>
              <a:gd name="connsiteX0" fmla="*/ 0 w 7411453"/>
              <a:gd name="connsiteY0" fmla="*/ 0 h 488347"/>
              <a:gd name="connsiteX1" fmla="*/ 7411453 w 7411453"/>
              <a:gd name="connsiteY1" fmla="*/ 0 h 488347"/>
              <a:gd name="connsiteX2" fmla="*/ 7411453 w 7411453"/>
              <a:gd name="connsiteY2" fmla="*/ 488347 h 488347"/>
              <a:gd name="connsiteX3" fmla="*/ 0 w 7411453"/>
              <a:gd name="connsiteY3" fmla="*/ 488347 h 488347"/>
              <a:gd name="connsiteX4" fmla="*/ 0 w 7411453"/>
              <a:gd name="connsiteY4" fmla="*/ 0 h 488347"/>
              <a:gd name="connsiteX0" fmla="*/ 0 w 7411453"/>
              <a:gd name="connsiteY0" fmla="*/ 0 h 498507"/>
              <a:gd name="connsiteX1" fmla="*/ 7411453 w 7411453"/>
              <a:gd name="connsiteY1" fmla="*/ 0 h 498507"/>
              <a:gd name="connsiteX2" fmla="*/ 7228573 w 7411453"/>
              <a:gd name="connsiteY2" fmla="*/ 498507 h 498507"/>
              <a:gd name="connsiteX3" fmla="*/ 0 w 7411453"/>
              <a:gd name="connsiteY3" fmla="*/ 488347 h 498507"/>
              <a:gd name="connsiteX4" fmla="*/ 0 w 7411453"/>
              <a:gd name="connsiteY4" fmla="*/ 0 h 49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1453" h="498507">
                <a:moveTo>
                  <a:pt x="0" y="0"/>
                </a:moveTo>
                <a:lnTo>
                  <a:pt x="7411453" y="0"/>
                </a:lnTo>
                <a:lnTo>
                  <a:pt x="7228573" y="49850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0" algn="ctr">
              <a:buFont typeface="Arial" panose="020B0604020202020204" pitchFamily="34" charset="0"/>
              <a:buNone/>
            </a:pPr>
            <a:r>
              <a:rPr lang="nl-BE" sz="3600" b="1" dirty="0" err="1">
                <a:solidFill>
                  <a:schemeClr val="bg1"/>
                </a:solidFill>
              </a:rPr>
              <a:t>Fascicule</a:t>
            </a:r>
            <a:r>
              <a:rPr lang="nl-BE" sz="3600" b="1" dirty="0">
                <a:solidFill>
                  <a:schemeClr val="bg1"/>
                </a:solidFill>
              </a:rPr>
              <a:t> 61 – </a:t>
            </a:r>
            <a:r>
              <a:rPr lang="nl-BE" sz="3600" b="1" dirty="0" err="1">
                <a:solidFill>
                  <a:schemeClr val="bg1"/>
                </a:solidFill>
              </a:rPr>
              <a:t>article</a:t>
            </a:r>
            <a:r>
              <a:rPr lang="nl-BE" sz="3600" b="1" dirty="0">
                <a:solidFill>
                  <a:schemeClr val="bg1"/>
                </a:solidFill>
              </a:rPr>
              <a:t> 45.2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349D07-8409-136F-96E4-C9EC3108A8AB}"/>
              </a:ext>
            </a:extLst>
          </p:cNvPr>
          <p:cNvSpPr txBox="1">
            <a:spLocks/>
          </p:cNvSpPr>
          <p:nvPr/>
        </p:nvSpPr>
        <p:spPr>
          <a:xfrm>
            <a:off x="-1" y="2104728"/>
            <a:ext cx="7247106" cy="498507"/>
          </a:xfrm>
          <a:custGeom>
            <a:avLst/>
            <a:gdLst>
              <a:gd name="connsiteX0" fmla="*/ 0 w 7411453"/>
              <a:gd name="connsiteY0" fmla="*/ 0 h 488347"/>
              <a:gd name="connsiteX1" fmla="*/ 7411453 w 7411453"/>
              <a:gd name="connsiteY1" fmla="*/ 0 h 488347"/>
              <a:gd name="connsiteX2" fmla="*/ 7411453 w 7411453"/>
              <a:gd name="connsiteY2" fmla="*/ 488347 h 488347"/>
              <a:gd name="connsiteX3" fmla="*/ 0 w 7411453"/>
              <a:gd name="connsiteY3" fmla="*/ 488347 h 488347"/>
              <a:gd name="connsiteX4" fmla="*/ 0 w 7411453"/>
              <a:gd name="connsiteY4" fmla="*/ 0 h 488347"/>
              <a:gd name="connsiteX0" fmla="*/ 0 w 7411453"/>
              <a:gd name="connsiteY0" fmla="*/ 0 h 498507"/>
              <a:gd name="connsiteX1" fmla="*/ 7411453 w 7411453"/>
              <a:gd name="connsiteY1" fmla="*/ 0 h 498507"/>
              <a:gd name="connsiteX2" fmla="*/ 7228573 w 7411453"/>
              <a:gd name="connsiteY2" fmla="*/ 498507 h 498507"/>
              <a:gd name="connsiteX3" fmla="*/ 0 w 7411453"/>
              <a:gd name="connsiteY3" fmla="*/ 488347 h 498507"/>
              <a:gd name="connsiteX4" fmla="*/ 0 w 7411453"/>
              <a:gd name="connsiteY4" fmla="*/ 0 h 49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1453" h="498507">
                <a:moveTo>
                  <a:pt x="0" y="0"/>
                </a:moveTo>
                <a:lnTo>
                  <a:pt x="7411453" y="0"/>
                </a:lnTo>
                <a:lnTo>
                  <a:pt x="7228573" y="49850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0" algn="ctr">
              <a:buFont typeface="Arial" panose="020B0604020202020204" pitchFamily="34" charset="0"/>
              <a:buNone/>
            </a:pPr>
            <a:r>
              <a:rPr lang="nl-BE" sz="3600" b="1" dirty="0">
                <a:solidFill>
                  <a:schemeClr val="bg1"/>
                </a:solidFill>
              </a:rPr>
              <a:t>Bundel 61 – artikel 45.2</a:t>
            </a:r>
          </a:p>
        </p:txBody>
      </p:sp>
    </p:spTree>
    <p:extLst>
      <p:ext uri="{BB962C8B-B14F-4D97-AF65-F5344CB8AC3E}">
        <p14:creationId xmlns:p14="http://schemas.microsoft.com/office/powerpoint/2010/main" val="493610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32E6A4-A663-AB5D-07AB-710E7CC37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912" y="-1"/>
            <a:ext cx="5653088" cy="640907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D9B9C8E-DAA3-0534-A50E-C23CDD91BA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8813" y="1786071"/>
            <a:ext cx="5146585" cy="3987420"/>
          </a:xfrm>
        </p:spPr>
        <p:txBody>
          <a:bodyPr>
            <a:noAutofit/>
          </a:bodyPr>
          <a:lstStyle/>
          <a:p>
            <a:r>
              <a:rPr lang="fr-BE" b="1" dirty="0">
                <a:solidFill>
                  <a:schemeClr val="accent3"/>
                </a:solidFill>
                <a:highlight>
                  <a:srgbClr val="FFFFFF"/>
                </a:highlight>
              </a:rPr>
              <a:t>Article 45.2: infractions contre </a:t>
            </a:r>
            <a:br>
              <a:rPr lang="fr-BE" b="1" dirty="0">
                <a:solidFill>
                  <a:schemeClr val="accent3"/>
                </a:solidFill>
                <a:highlight>
                  <a:srgbClr val="FFFFFF"/>
                </a:highlight>
              </a:rPr>
            </a:br>
            <a:r>
              <a:rPr lang="fr-BE" b="1" dirty="0">
                <a:solidFill>
                  <a:schemeClr val="accent3"/>
                </a:solidFill>
                <a:highlight>
                  <a:srgbClr val="FFFFFF"/>
                </a:highlight>
              </a:rPr>
              <a:t>les consignes de sécurité</a:t>
            </a:r>
          </a:p>
          <a:p>
            <a:endParaRPr lang="fr-BE" sz="2000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r>
              <a:rPr lang="fr-BE" b="1" dirty="0">
                <a:solidFill>
                  <a:schemeClr val="accent2"/>
                </a:solidFill>
                <a:highlight>
                  <a:srgbClr val="FFFFFF"/>
                </a:highlight>
              </a:rPr>
              <a:t>2025 – mesures plus strictes :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accent2"/>
                </a:solidFill>
              </a:rPr>
              <a:t>Possibilité de </a:t>
            </a:r>
            <a:r>
              <a:rPr lang="fr-BE" sz="2000" b="1" dirty="0">
                <a:solidFill>
                  <a:schemeClr val="accent2"/>
                </a:solidFill>
              </a:rPr>
              <a:t>retrait</a:t>
            </a:r>
            <a:r>
              <a:rPr lang="fr-BE" sz="2000" dirty="0">
                <a:solidFill>
                  <a:schemeClr val="accent2"/>
                </a:solidFill>
              </a:rPr>
              <a:t> (immédiat) du </a:t>
            </a:r>
            <a:r>
              <a:rPr lang="fr-BE" sz="2000" b="1" dirty="0">
                <a:solidFill>
                  <a:schemeClr val="accent2"/>
                </a:solidFill>
              </a:rPr>
              <a:t>certificat </a:t>
            </a:r>
            <a:endParaRPr lang="fr-BE" sz="2000" dirty="0">
              <a:solidFill>
                <a:schemeClr val="accent2"/>
              </a:solidFill>
            </a:endParaRP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accent2"/>
                </a:solidFill>
              </a:rPr>
              <a:t>PV :</a:t>
            </a:r>
          </a:p>
          <a:p>
            <a:pPr marL="608013" lvl="1" indent="-3429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fr-BE" sz="2000" dirty="0">
                <a:solidFill>
                  <a:schemeClr val="accent2"/>
                </a:solidFill>
              </a:rPr>
              <a:t>Augmentation des amendes  </a:t>
            </a:r>
          </a:p>
          <a:p>
            <a:pPr marL="608013" lvl="1" indent="-3429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fr-BE" sz="2000" dirty="0">
                <a:solidFill>
                  <a:schemeClr val="accent2"/>
                </a:solidFill>
              </a:rPr>
              <a:t>Introduction des points de PV </a:t>
            </a:r>
          </a:p>
          <a:p>
            <a:pPr marL="608013" lvl="1" indent="-3429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fr-BE" sz="2000" dirty="0">
                <a:solidFill>
                  <a:schemeClr val="accent2"/>
                </a:solidFill>
              </a:rPr>
              <a:t>Entretiens de sensibilisation</a:t>
            </a:r>
            <a:r>
              <a:rPr lang="fr-BE" sz="2000" dirty="0">
                <a:solidFill>
                  <a:schemeClr val="accent2"/>
                </a:solidFill>
                <a:highlight>
                  <a:srgbClr val="FFFFFF"/>
                </a:highlight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58813" y="845232"/>
            <a:ext cx="5146585" cy="478554"/>
          </a:xfrm>
        </p:spPr>
        <p:txBody>
          <a:bodyPr anchor="t">
            <a:noAutofit/>
          </a:bodyPr>
          <a:lstStyle/>
          <a:p>
            <a:r>
              <a:rPr lang="nl-BE" sz="3200" dirty="0"/>
              <a:t>Bundel - </a:t>
            </a:r>
            <a:r>
              <a:rPr lang="nl-BE" sz="3200" dirty="0" err="1"/>
              <a:t>Fascicule</a:t>
            </a:r>
            <a:r>
              <a:rPr lang="nl-BE" sz="3200" dirty="0"/>
              <a:t> 61 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05BB9EF-82C3-2488-332E-CF974C12DEC5}"/>
              </a:ext>
            </a:extLst>
          </p:cNvPr>
          <p:cNvSpPr/>
          <p:nvPr/>
        </p:nvSpPr>
        <p:spPr>
          <a:xfrm>
            <a:off x="658813" y="1713186"/>
            <a:ext cx="4060332" cy="882869"/>
          </a:xfrm>
          <a:prstGeom prst="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542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F9B3-319E-897B-8AB4-1BA3B6218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DC5D0-FCC0-8B5E-1EBF-7891BFEBB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A935AC-E9C5-89AB-AD74-9EB7F4447C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9918" y="849302"/>
            <a:ext cx="6518282" cy="5174221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08:50  	</a:t>
            </a:r>
            <a:r>
              <a:rPr lang="fr-BE" sz="1800" b="1" dirty="0" err="1">
                <a:solidFill>
                  <a:schemeClr val="accent2"/>
                </a:solidFill>
              </a:rPr>
              <a:t>Inleiding</a:t>
            </a:r>
            <a:r>
              <a:rPr lang="fr-BE" sz="1800" b="1" dirty="0">
                <a:solidFill>
                  <a:schemeClr val="accent2"/>
                </a:solidFill>
              </a:rPr>
              <a:t> / Introduction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accent2"/>
                </a:solidFill>
              </a:rPr>
              <a:t>	</a:t>
            </a:r>
            <a:r>
              <a:rPr lang="fr-BE" sz="1800" dirty="0">
                <a:solidFill>
                  <a:schemeClr val="accent2"/>
                </a:solidFill>
              </a:rPr>
              <a:t>Benoît Gilson - Steven Becaus </a:t>
            </a:r>
          </a:p>
          <a:p>
            <a:pPr>
              <a:lnSpc>
                <a:spcPct val="150000"/>
              </a:lnSpc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09:05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Actieplan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aannemers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Plan d’action entrepreneurs  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	Jochen Bultinck - David Van de Sype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09:40	</a:t>
            </a:r>
            <a:r>
              <a:rPr lang="fr-BE" sz="1800" i="1" dirty="0" err="1">
                <a:solidFill>
                  <a:schemeClr val="bg1">
                    <a:lumMod val="85000"/>
                  </a:schemeClr>
                </a:solidFill>
              </a:rPr>
              <a:t>Pauze</a:t>
            </a: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 - Pause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10:00	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“People </a:t>
            </a:r>
            <a:r>
              <a:rPr lang="fr-BE" sz="1800" b="1" i="1" dirty="0" err="1">
                <a:solidFill>
                  <a:schemeClr val="bg1">
                    <a:lumMod val="85000"/>
                  </a:schemeClr>
                </a:solidFill>
              </a:rPr>
              <a:t>don't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 come to </a:t>
            </a:r>
            <a:r>
              <a:rPr lang="fr-BE" sz="1800" b="1" i="1" dirty="0" err="1">
                <a:solidFill>
                  <a:schemeClr val="bg1">
                    <a:lumMod val="85000"/>
                  </a:schemeClr>
                </a:solidFill>
              </a:rPr>
              <a:t>work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 to do a </a:t>
            </a:r>
            <a:r>
              <a:rPr lang="fr-BE" sz="1800" b="1" i="1" dirty="0" err="1">
                <a:solidFill>
                  <a:schemeClr val="bg1">
                    <a:lumMod val="85000"/>
                  </a:schemeClr>
                </a:solidFill>
              </a:rPr>
              <a:t>bad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 job”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Rudy Pont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11:00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11:10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Het 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woord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van het 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partner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Le mot du partenaire 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Zöllner Signal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GmbH</a:t>
            </a:r>
            <a:endParaRPr lang="fr-BE" sz="18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11:30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Demos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- 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lunch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13:00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Workshops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reeks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/ sessions 1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14:20 	</a:t>
            </a:r>
            <a:r>
              <a:rPr lang="fr-BE" sz="1800" i="1" dirty="0" err="1">
                <a:solidFill>
                  <a:schemeClr val="bg1">
                    <a:lumMod val="85000"/>
                  </a:schemeClr>
                </a:solidFill>
              </a:rPr>
              <a:t>Pauze</a:t>
            </a: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 - Pause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14:40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Workshops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reeks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/ sessions 2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16:00 	</a:t>
            </a:r>
            <a:r>
              <a:rPr lang="fr-BE" sz="1800" i="1" dirty="0" err="1">
                <a:solidFill>
                  <a:schemeClr val="bg1">
                    <a:lumMod val="85000"/>
                  </a:schemeClr>
                </a:solidFill>
              </a:rPr>
              <a:t>Pauze</a:t>
            </a: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 - Pause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16:15 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Conclusies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Conclusions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</a:pPr>
            <a:endParaRPr lang="en-GB" sz="17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FD47AC-9483-BB95-D650-69EDF01BF8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49918" y="139803"/>
            <a:ext cx="5437188" cy="478554"/>
          </a:xfrm>
        </p:spPr>
        <p:txBody>
          <a:bodyPr/>
          <a:lstStyle/>
          <a:p>
            <a:pPr>
              <a:tabLst>
                <a:tab pos="985838" algn="l"/>
                <a:tab pos="5292725" algn="l"/>
              </a:tabLst>
            </a:pPr>
            <a:r>
              <a:rPr lang="nl-BE" sz="3600" b="1" dirty="0"/>
              <a:t>Programma / </a:t>
            </a:r>
            <a:r>
              <a:rPr lang="nl-BE" sz="3600" b="1" dirty="0" err="1"/>
              <a:t>Programme</a:t>
            </a:r>
            <a:endParaRPr lang="nl-BE" dirty="0"/>
          </a:p>
        </p:txBody>
      </p:sp>
      <p:pic>
        <p:nvPicPr>
          <p:cNvPr id="9" name="Picture 8" descr="A picture containing person, green, close&#10;&#10;Description automatically generated">
            <a:extLst>
              <a:ext uri="{FF2B5EF4-FFF2-40B4-BE49-F238E27FC236}">
                <a16:creationId xmlns:a16="http://schemas.microsoft.com/office/drawing/2014/main" id="{E8BD7A76-2F11-9158-8653-3FE36869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232"/>
            <a:ext cx="5749918" cy="6012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AC2EF6-B652-51BA-26BB-EC3D85617546}"/>
              </a:ext>
            </a:extLst>
          </p:cNvPr>
          <p:cNvCxnSpPr/>
          <p:nvPr/>
        </p:nvCxnSpPr>
        <p:spPr>
          <a:xfrm>
            <a:off x="5730380" y="2838149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C482A-12C3-6519-A171-8CE0A2BC99D3}"/>
              </a:ext>
            </a:extLst>
          </p:cNvPr>
          <p:cNvCxnSpPr/>
          <p:nvPr/>
        </p:nvCxnSpPr>
        <p:spPr>
          <a:xfrm>
            <a:off x="5749918" y="161278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AEB301-24E1-73D8-B3FF-4A3C4C91A507}"/>
              </a:ext>
            </a:extLst>
          </p:cNvPr>
          <p:cNvCxnSpPr/>
          <p:nvPr/>
        </p:nvCxnSpPr>
        <p:spPr>
          <a:xfrm>
            <a:off x="5730380" y="386760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AA029E-1A98-5C9A-E62F-41AB0BCB8B53}"/>
              </a:ext>
            </a:extLst>
          </p:cNvPr>
          <p:cNvCxnSpPr/>
          <p:nvPr/>
        </p:nvCxnSpPr>
        <p:spPr>
          <a:xfrm>
            <a:off x="5749918" y="632151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2D16C3-DED9-11A1-A124-A3953D4F52F6}"/>
              </a:ext>
            </a:extLst>
          </p:cNvPr>
          <p:cNvCxnSpPr/>
          <p:nvPr/>
        </p:nvCxnSpPr>
        <p:spPr>
          <a:xfrm>
            <a:off x="5749918" y="24134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F83118-C0F5-DA52-0B27-AE3D7B5E6ABC}"/>
              </a:ext>
            </a:extLst>
          </p:cNvPr>
          <p:cNvCxnSpPr/>
          <p:nvPr/>
        </p:nvCxnSpPr>
        <p:spPr>
          <a:xfrm>
            <a:off x="5749918" y="56349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FC4631-6ED3-7109-C403-540560F4E919}"/>
              </a:ext>
            </a:extLst>
          </p:cNvPr>
          <p:cNvCxnSpPr/>
          <p:nvPr/>
        </p:nvCxnSpPr>
        <p:spPr>
          <a:xfrm>
            <a:off x="5724168" y="4590328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3B8ACC-80B3-145B-01DE-2A568B22F7A3}"/>
              </a:ext>
            </a:extLst>
          </p:cNvPr>
          <p:cNvCxnSpPr/>
          <p:nvPr/>
        </p:nvCxnSpPr>
        <p:spPr>
          <a:xfrm>
            <a:off x="5749918" y="3505021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2FA521-D161-803A-7ABA-0A8B948E0FAE}"/>
              </a:ext>
            </a:extLst>
          </p:cNvPr>
          <p:cNvCxnSpPr/>
          <p:nvPr/>
        </p:nvCxnSpPr>
        <p:spPr>
          <a:xfrm>
            <a:off x="5749918" y="490276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BDA921-5EBF-4C0E-9CCF-845F48046D70}"/>
              </a:ext>
            </a:extLst>
          </p:cNvPr>
          <p:cNvCxnSpPr/>
          <p:nvPr/>
        </p:nvCxnSpPr>
        <p:spPr>
          <a:xfrm>
            <a:off x="5749918" y="5270245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1">
            <a:extLst>
              <a:ext uri="{FF2B5EF4-FFF2-40B4-BE49-F238E27FC236}">
                <a16:creationId xmlns:a16="http://schemas.microsoft.com/office/drawing/2014/main" id="{0A76148A-2863-904A-88B6-0D8009C4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5">
            <a:extLst>
              <a:ext uri="{FF2B5EF4-FFF2-40B4-BE49-F238E27FC236}">
                <a16:creationId xmlns:a16="http://schemas.microsoft.com/office/drawing/2014/main" id="{3FBFDB45-2E7C-DA66-B057-F019D2F8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F11AC3ED-B543-2135-3F1C-368410EB0D49}"/>
              </a:ext>
            </a:extLst>
          </p:cNvPr>
          <p:cNvCxnSpPr/>
          <p:nvPr/>
        </p:nvCxnSpPr>
        <p:spPr>
          <a:xfrm>
            <a:off x="5749918" y="599183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67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300BB1E-E860-F090-27AA-CC6949F93B51}"/>
              </a:ext>
            </a:extLst>
          </p:cNvPr>
          <p:cNvSpPr/>
          <p:nvPr/>
        </p:nvSpPr>
        <p:spPr>
          <a:xfrm>
            <a:off x="658812" y="1661162"/>
            <a:ext cx="7347267" cy="599441"/>
          </a:xfrm>
          <a:prstGeom prst="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BE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D9B9C8E-DAA3-0534-A50E-C23CDD91BA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10792446" cy="4567104"/>
          </a:xfrm>
        </p:spPr>
        <p:txBody>
          <a:bodyPr>
            <a:normAutofit fontScale="85000" lnSpcReduction="20000"/>
          </a:bodyPr>
          <a:lstStyle/>
          <a:p>
            <a:r>
              <a:rPr lang="nl-NL" sz="2800" b="1" dirty="0">
                <a:solidFill>
                  <a:schemeClr val="accent3"/>
                </a:solidFill>
                <a:highlight>
                  <a:srgbClr val="FFFFFF"/>
                </a:highlight>
              </a:rPr>
              <a:t>Artikel 45.2: inbreuken tegen veiligheidsvoorschriften</a:t>
            </a:r>
          </a:p>
          <a:p>
            <a:endParaRPr lang="nl-NL" b="1" dirty="0">
              <a:highlight>
                <a:srgbClr val="FFFFFF"/>
              </a:highlight>
            </a:endParaRPr>
          </a:p>
          <a:p>
            <a:r>
              <a:rPr lang="nl-NL" b="1" dirty="0">
                <a:solidFill>
                  <a:schemeClr val="accent2"/>
                </a:solidFill>
                <a:highlight>
                  <a:srgbClr val="FFFFFF"/>
                </a:highlight>
              </a:rPr>
              <a:t>Toepassing vanaf 2025: </a:t>
            </a: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r>
              <a:rPr lang="nl-NL" sz="2200" b="1" dirty="0">
                <a:solidFill>
                  <a:schemeClr val="accent2"/>
                </a:solidFill>
                <a:highlight>
                  <a:srgbClr val="FFFFFF"/>
                </a:highlight>
              </a:rPr>
              <a:t>Specifieke WIT met classificatie van alle inbreuken per niveau </a:t>
            </a:r>
          </a:p>
          <a:p>
            <a:endParaRPr lang="nl-NL" sz="2200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r>
              <a:rPr lang="nl-NL" sz="2200" b="1" dirty="0">
                <a:solidFill>
                  <a:schemeClr val="accent3"/>
                </a:solidFill>
                <a:highlight>
                  <a:srgbClr val="FFFFFF"/>
                </a:highlight>
              </a:rPr>
              <a:t>	Integratie in sjabloonbestekken – toepassingsdatum: 01/01/2025</a:t>
            </a: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endParaRPr lang="nl-NL" b="1" dirty="0">
              <a:solidFill>
                <a:schemeClr val="accent2"/>
              </a:solidFill>
              <a:highlight>
                <a:srgbClr val="FFFFFF"/>
              </a:highligh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58813" y="765175"/>
            <a:ext cx="5254535" cy="478554"/>
          </a:xfrm>
        </p:spPr>
        <p:txBody>
          <a:bodyPr anchor="t">
            <a:noAutofit/>
          </a:bodyPr>
          <a:lstStyle/>
          <a:p>
            <a:r>
              <a:rPr lang="nl-BE" sz="3200" dirty="0"/>
              <a:t>Bundel - </a:t>
            </a:r>
            <a:r>
              <a:rPr lang="nl-BE" sz="3200" dirty="0" err="1"/>
              <a:t>Fascicule</a:t>
            </a:r>
            <a:r>
              <a:rPr lang="nl-BE" sz="3200" dirty="0"/>
              <a:t> 61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17C8A-3A78-5684-BE6D-BB7856EF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0" y="2954832"/>
            <a:ext cx="10941612" cy="20067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9D590-E8F1-CA59-AE20-1B7880859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676868"/>
            <a:ext cx="659039" cy="5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46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2. Vooruitblik - Aperçu</a:t>
            </a:r>
            <a:r>
              <a:rPr lang="en-GB" dirty="0"/>
              <a:t>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95177-9677-AF78-6A29-63908A55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07" y="441919"/>
            <a:ext cx="1304657" cy="9449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C6CC8-253E-9C51-A3C6-BFFA650EF8D3}"/>
              </a:ext>
            </a:extLst>
          </p:cNvPr>
          <p:cNvSpPr txBox="1">
            <a:spLocks/>
          </p:cNvSpPr>
          <p:nvPr/>
        </p:nvSpPr>
        <p:spPr>
          <a:xfrm>
            <a:off x="0" y="1635854"/>
            <a:ext cx="6132514" cy="498507"/>
          </a:xfrm>
          <a:custGeom>
            <a:avLst/>
            <a:gdLst>
              <a:gd name="connsiteX0" fmla="*/ 0 w 6132514"/>
              <a:gd name="connsiteY0" fmla="*/ 0 h 488347"/>
              <a:gd name="connsiteX1" fmla="*/ 6132514 w 6132514"/>
              <a:gd name="connsiteY1" fmla="*/ 0 h 488347"/>
              <a:gd name="connsiteX2" fmla="*/ 6132514 w 6132514"/>
              <a:gd name="connsiteY2" fmla="*/ 488347 h 488347"/>
              <a:gd name="connsiteX3" fmla="*/ 0 w 6132514"/>
              <a:gd name="connsiteY3" fmla="*/ 488347 h 488347"/>
              <a:gd name="connsiteX4" fmla="*/ 0 w 6132514"/>
              <a:gd name="connsiteY4" fmla="*/ 0 h 488347"/>
              <a:gd name="connsiteX0" fmla="*/ 0 w 6132514"/>
              <a:gd name="connsiteY0" fmla="*/ 0 h 498507"/>
              <a:gd name="connsiteX1" fmla="*/ 6132514 w 6132514"/>
              <a:gd name="connsiteY1" fmla="*/ 0 h 498507"/>
              <a:gd name="connsiteX2" fmla="*/ 5969954 w 6132514"/>
              <a:gd name="connsiteY2" fmla="*/ 498507 h 498507"/>
              <a:gd name="connsiteX3" fmla="*/ 0 w 6132514"/>
              <a:gd name="connsiteY3" fmla="*/ 488347 h 498507"/>
              <a:gd name="connsiteX4" fmla="*/ 0 w 6132514"/>
              <a:gd name="connsiteY4" fmla="*/ 0 h 49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2514" h="498507">
                <a:moveTo>
                  <a:pt x="0" y="0"/>
                </a:moveTo>
                <a:lnTo>
                  <a:pt x="6132514" y="0"/>
                </a:lnTo>
                <a:lnTo>
                  <a:pt x="5969954" y="49850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2275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OTW Limited</a:t>
            </a:r>
          </a:p>
        </p:txBody>
      </p:sp>
    </p:spTree>
    <p:extLst>
      <p:ext uri="{BB962C8B-B14F-4D97-AF65-F5344CB8AC3E}">
        <p14:creationId xmlns:p14="http://schemas.microsoft.com/office/powerpoint/2010/main" val="2349353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32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66572" y="408625"/>
            <a:ext cx="10858858" cy="478554"/>
          </a:xfrm>
        </p:spPr>
        <p:txBody>
          <a:bodyPr/>
          <a:lstStyle/>
          <a:p>
            <a:pPr marR="15380" algn="l"/>
            <a:r>
              <a:rPr lang="nl-NL" sz="3200" b="1" i="0" u="none" strike="noStrike" baseline="0" dirty="0" err="1">
                <a:latin typeface="Calibri" panose="020F0502020204030204" pitchFamily="34" charset="0"/>
              </a:rPr>
              <a:t>Projet</a:t>
            </a:r>
            <a:r>
              <a:rPr lang="nl-NL" sz="3200" b="1" i="0" u="none" strike="noStrike" baseline="0" dirty="0">
                <a:latin typeface="Calibri" panose="020F0502020204030204" pitchFamily="34" charset="0"/>
              </a:rPr>
              <a:t> “OTW-Limited” : </a:t>
            </a:r>
            <a:r>
              <a:rPr lang="en-GB" sz="3200" dirty="0"/>
              <a:t>Situation </a:t>
            </a:r>
            <a:r>
              <a:rPr lang="en-GB" sz="3200" dirty="0" err="1"/>
              <a:t>actuelle</a:t>
            </a:r>
            <a:r>
              <a:rPr lang="en-GB" sz="3200" dirty="0"/>
              <a:t> 01.10.2024</a:t>
            </a:r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8ED17B4C-5E44-890A-F1F8-E8C1075E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166E132C-2628-53A9-18CA-4F5750E3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504B9C52-EE67-6822-6947-65971C649485}"/>
              </a:ext>
            </a:extLst>
          </p:cNvPr>
          <p:cNvSpPr txBox="1"/>
          <p:nvPr/>
        </p:nvSpPr>
        <p:spPr>
          <a:xfrm>
            <a:off x="3802063" y="1331911"/>
            <a:ext cx="8389937" cy="2058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Conditions de base	</a:t>
            </a:r>
            <a:r>
              <a:rPr lang="en-GB" dirty="0">
                <a:solidFill>
                  <a:schemeClr val="accent2"/>
                </a:solidFill>
              </a:rPr>
              <a:t>		OK </a:t>
            </a:r>
            <a:r>
              <a:rPr lang="en-GB" dirty="0">
                <a:solidFill>
                  <a:schemeClr val="accent3"/>
                </a:solidFill>
                <a:sym typeface="Wingdings" pitchFamily="2" charset="2"/>
              </a:rPr>
              <a:t> </a:t>
            </a:r>
            <a:r>
              <a:rPr lang="en-GB" dirty="0">
                <a:solidFill>
                  <a:schemeClr val="accent2"/>
                </a:solidFill>
              </a:rPr>
              <a:t>meeting UETF du 03.05.2024</a:t>
            </a:r>
          </a:p>
          <a:p>
            <a:endParaRPr lang="en-GB" dirty="0">
              <a:solidFill>
                <a:schemeClr val="accent2"/>
              </a:solidFill>
            </a:endParaRPr>
          </a:p>
          <a:p>
            <a:r>
              <a:rPr lang="en-GB" b="1" dirty="0">
                <a:solidFill>
                  <a:schemeClr val="accent2"/>
                </a:solidFill>
              </a:rPr>
              <a:t>La </a:t>
            </a:r>
            <a:r>
              <a:rPr lang="en-GB" b="1" dirty="0" err="1">
                <a:solidFill>
                  <a:schemeClr val="accent2"/>
                </a:solidFill>
              </a:rPr>
              <a:t>poursuite</a:t>
            </a:r>
            <a:r>
              <a:rPr lang="en-GB" b="1" dirty="0">
                <a:solidFill>
                  <a:schemeClr val="accent2"/>
                </a:solidFill>
              </a:rPr>
              <a:t> du travail avec UETF</a:t>
            </a:r>
            <a:r>
              <a:rPr lang="en-GB" dirty="0">
                <a:solidFill>
                  <a:schemeClr val="accent2"/>
                </a:solidFill>
              </a:rPr>
              <a:t>	21.06.2024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				20.09.2024</a:t>
            </a:r>
          </a:p>
          <a:p>
            <a:endParaRPr lang="en-GB" dirty="0">
              <a:solidFill>
                <a:schemeClr val="accent2"/>
              </a:solidFill>
            </a:endParaRPr>
          </a:p>
          <a:p>
            <a:pPr algn="l"/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</a:rPr>
              <a:t>Champ </a:t>
            </a:r>
            <a:r>
              <a:rPr lang="en-GB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d’application</a:t>
            </a:r>
            <a:r>
              <a:rPr lang="en-GB" sz="1800" b="1" i="0" u="none" strike="noStrike" baseline="0" dirty="0">
                <a:solidFill>
                  <a:schemeClr val="accent2"/>
                </a:solidFill>
                <a:latin typeface="Calibri" panose="020F0502020204030204" pitchFamily="34" charset="0"/>
              </a:rPr>
              <a:t>	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</a:rPr>
              <a:t>	</a:t>
            </a:r>
            <a:r>
              <a:rPr lang="en-GB" b="1" dirty="0">
                <a:solidFill>
                  <a:schemeClr val="accent3"/>
                </a:solidFill>
                <a:latin typeface="Calibri" panose="020F0502020204030204" pitchFamily="34" charset="0"/>
              </a:rPr>
              <a:t>! 6 </a:t>
            </a:r>
            <a:r>
              <a:rPr lang="en-GB" b="1" dirty="0" err="1">
                <a:solidFill>
                  <a:schemeClr val="accent3"/>
                </a:solidFill>
                <a:latin typeface="Calibri" panose="020F0502020204030204" pitchFamily="34" charset="0"/>
              </a:rPr>
              <a:t>éléments</a:t>
            </a:r>
            <a:r>
              <a:rPr lang="en-GB" b="1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accent3"/>
                </a:solidFill>
                <a:latin typeface="Calibri" panose="020F0502020204030204" pitchFamily="34" charset="0"/>
              </a:rPr>
              <a:t>cruciaux</a:t>
            </a:r>
            <a:r>
              <a:rPr lang="en-GB" b="1" dirty="0">
                <a:solidFill>
                  <a:schemeClr val="accent3"/>
                </a:solidFill>
                <a:latin typeface="Calibri" panose="020F0502020204030204" pitchFamily="34" charset="0"/>
              </a:rPr>
              <a:t> !</a:t>
            </a:r>
            <a:endParaRPr lang="en-GB" dirty="0"/>
          </a:p>
        </p:txBody>
      </p:sp>
      <p:pic>
        <p:nvPicPr>
          <p:cNvPr id="12" name="Picture 2" descr="Zeventiende Atlas spoorwegkraan voor Van Oosterwijk Rail - Van Tetering  Railroad Equipment">
            <a:extLst>
              <a:ext uri="{FF2B5EF4-FFF2-40B4-BE49-F238E27FC236}">
                <a16:creationId xmlns:a16="http://schemas.microsoft.com/office/drawing/2014/main" id="{5BF8FDBD-38EF-0F95-60E8-F8423E3C0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3" y="1331911"/>
            <a:ext cx="3083164" cy="20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4B84D4C8-9959-A564-E6BE-1A52B4F67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63" y="3785488"/>
            <a:ext cx="6741477" cy="197523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B16793C-C09B-220A-578A-D4A304D39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5195570"/>
            <a:ext cx="932180" cy="932180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2327D39B-488A-505E-2490-C7808A9A277D}"/>
              </a:ext>
            </a:extLst>
          </p:cNvPr>
          <p:cNvCxnSpPr/>
          <p:nvPr/>
        </p:nvCxnSpPr>
        <p:spPr>
          <a:xfrm>
            <a:off x="3920490" y="1950718"/>
            <a:ext cx="75323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133CF2C-4898-1E1C-AA75-DE82D218DAF3}"/>
              </a:ext>
            </a:extLst>
          </p:cNvPr>
          <p:cNvCxnSpPr/>
          <p:nvPr/>
        </p:nvCxnSpPr>
        <p:spPr>
          <a:xfrm>
            <a:off x="3920490" y="2772542"/>
            <a:ext cx="75323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E05BC71-4D73-12C7-0AA9-CB7A3831E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9268" y="5195570"/>
            <a:ext cx="883920" cy="88392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2F2E43F-31EA-03A3-4FCE-BCDE7A5BF3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3" t="5673" r="7029" b="7029"/>
          <a:stretch/>
        </p:blipFill>
        <p:spPr>
          <a:xfrm>
            <a:off x="10461163" y="3714605"/>
            <a:ext cx="1072025" cy="1072025"/>
          </a:xfrm>
          <a:prstGeom prst="ellipse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FC379AC-488F-61BC-7759-1A838D5EF5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863" y="3879850"/>
            <a:ext cx="998220" cy="99822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CEF0C77-CFC2-EA21-695E-004760209C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460" y="5241290"/>
            <a:ext cx="861060" cy="861060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B5484EBE-9A3F-1965-7A99-91F84A1D9C09}"/>
              </a:ext>
            </a:extLst>
          </p:cNvPr>
          <p:cNvGrpSpPr/>
          <p:nvPr/>
        </p:nvGrpSpPr>
        <p:grpSpPr>
          <a:xfrm>
            <a:off x="7223298" y="3887470"/>
            <a:ext cx="890270" cy="855980"/>
            <a:chOff x="1235710" y="5627370"/>
            <a:chExt cx="890270" cy="855980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83C0ED46-AF18-6B3D-9CBA-42C15291C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10" y="5627370"/>
              <a:ext cx="855980" cy="855980"/>
            </a:xfrm>
            <a:prstGeom prst="rect">
              <a:avLst/>
            </a:prstGeom>
          </p:spPr>
        </p:pic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B43A3EA5-60EC-BCA1-A3CC-F0AF898117C0}"/>
                </a:ext>
              </a:extLst>
            </p:cNvPr>
            <p:cNvGrpSpPr/>
            <p:nvPr/>
          </p:nvGrpSpPr>
          <p:grpSpPr>
            <a:xfrm>
              <a:off x="1727200" y="5849620"/>
              <a:ext cx="398780" cy="398780"/>
              <a:chOff x="1761490" y="5403850"/>
              <a:chExt cx="398780" cy="398780"/>
            </a:xfrm>
          </p:grpSpPr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25F1C3A8-87D8-E7FB-52D5-2D7F6A009543}"/>
                  </a:ext>
                </a:extLst>
              </p:cNvPr>
              <p:cNvSpPr/>
              <p:nvPr/>
            </p:nvSpPr>
            <p:spPr>
              <a:xfrm>
                <a:off x="1783080" y="541782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25" name="Afbeelding 24">
                <a:extLst>
                  <a:ext uri="{FF2B5EF4-FFF2-40B4-BE49-F238E27FC236}">
                    <a16:creationId xmlns:a16="http://schemas.microsoft.com/office/drawing/2014/main" id="{D1B7F059-96C7-47C6-65EC-BB5A2893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1490" y="5403850"/>
                <a:ext cx="398780" cy="3987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36432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33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66572" y="408625"/>
            <a:ext cx="10858858" cy="478554"/>
          </a:xfrm>
        </p:spPr>
        <p:txBody>
          <a:bodyPr/>
          <a:lstStyle/>
          <a:p>
            <a:pPr marR="15380" algn="l"/>
            <a:r>
              <a:rPr lang="nl-NL" sz="3200" b="1" i="0" u="none" strike="noStrike" baseline="0" dirty="0">
                <a:latin typeface="Calibri" panose="020F0502020204030204" pitchFamily="34" charset="0"/>
              </a:rPr>
              <a:t>Project “OTW-Limited” : </a:t>
            </a:r>
            <a:r>
              <a:rPr lang="en-GB" sz="3200" dirty="0"/>
              <a:t>Stand van </a:t>
            </a:r>
            <a:r>
              <a:rPr lang="en-GB" sz="3200" dirty="0" err="1"/>
              <a:t>zaken</a:t>
            </a:r>
            <a:r>
              <a:rPr lang="en-GB" sz="3200" dirty="0"/>
              <a:t> 01.10.2024 </a:t>
            </a:r>
            <a:r>
              <a:rPr lang="en-GB" sz="2400" dirty="0"/>
              <a:t>(</a:t>
            </a:r>
            <a:r>
              <a:rPr lang="en-GB" sz="2400" dirty="0" err="1"/>
              <a:t>vervolg</a:t>
            </a:r>
            <a:r>
              <a:rPr lang="en-GB" sz="2400" dirty="0"/>
              <a:t>)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A60F4-A2A6-C15B-87B6-940703975D08}"/>
              </a:ext>
            </a:extLst>
          </p:cNvPr>
          <p:cNvSpPr txBox="1"/>
          <p:nvPr/>
        </p:nvSpPr>
        <p:spPr>
          <a:xfrm>
            <a:off x="658813" y="980207"/>
            <a:ext cx="107307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3"/>
                </a:solidFill>
              </a:rPr>
              <a:t>Fundamentele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b="1" dirty="0" err="1">
                <a:solidFill>
                  <a:schemeClr val="accent3"/>
                </a:solidFill>
              </a:rPr>
              <a:t>keuzes</a:t>
            </a:r>
            <a:r>
              <a:rPr lang="en-GB" b="1" dirty="0">
                <a:solidFill>
                  <a:schemeClr val="accent3"/>
                </a:solidFill>
              </a:rPr>
              <a:t> “OTW Limited”</a:t>
            </a:r>
          </a:p>
          <a:p>
            <a:pPr marL="452438" lvl="1" indent="-2825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accent2"/>
                </a:solidFill>
              </a:rPr>
              <a:t>Optie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bij</a:t>
            </a:r>
            <a:r>
              <a:rPr lang="en-GB" dirty="0">
                <a:solidFill>
                  <a:schemeClr val="accent2"/>
                </a:solidFill>
              </a:rPr>
              <a:t> examen “</a:t>
            </a:r>
            <a:r>
              <a:rPr lang="nl-NL" dirty="0">
                <a:solidFill>
                  <a:schemeClr val="accent2"/>
                </a:solidFill>
              </a:rPr>
              <a:t>Basisveiligheid spoorwerken” (</a:t>
            </a:r>
            <a:r>
              <a:rPr lang="nl-NL" dirty="0" err="1">
                <a:solidFill>
                  <a:schemeClr val="accent2"/>
                </a:solidFill>
              </a:rPr>
              <a:t>Constructiv</a:t>
            </a:r>
            <a:r>
              <a:rPr lang="nl-NL" dirty="0">
                <a:solidFill>
                  <a:schemeClr val="accent2"/>
                </a:solidFill>
              </a:rPr>
              <a:t>)</a:t>
            </a:r>
          </a:p>
          <a:p>
            <a:pPr marL="452438" lvl="1" indent="-2825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u="sng" dirty="0" err="1">
                <a:solidFill>
                  <a:schemeClr val="accent2"/>
                </a:solidFill>
              </a:rPr>
              <a:t>Niet</a:t>
            </a:r>
            <a:r>
              <a:rPr lang="en-GB" dirty="0">
                <a:solidFill>
                  <a:schemeClr val="accent2"/>
                </a:solidFill>
              </a:rPr>
              <a:t> in interne </a:t>
            </a:r>
            <a:r>
              <a:rPr lang="en-GB" dirty="0" err="1">
                <a:solidFill>
                  <a:schemeClr val="accent2"/>
                </a:solidFill>
              </a:rPr>
              <a:t>reglementering</a:t>
            </a:r>
            <a:r>
              <a:rPr lang="en-GB" dirty="0">
                <a:solidFill>
                  <a:schemeClr val="accent2"/>
                </a:solidFill>
              </a:rPr>
              <a:t> Infrabel (ARE 310)</a:t>
            </a:r>
          </a:p>
          <a:p>
            <a:pPr marL="452438" lvl="1" indent="-2825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u="sng" dirty="0">
                <a:solidFill>
                  <a:schemeClr val="accent2"/>
                </a:solidFill>
                <a:latin typeface="Calibri" panose="020F0502020204030204" pitchFamily="34" charset="0"/>
              </a:rPr>
              <a:t>Wel</a:t>
            </a:r>
            <a:r>
              <a:rPr lang="nl-NL" dirty="0">
                <a:solidFill>
                  <a:schemeClr val="accent2"/>
                </a:solidFill>
                <a:latin typeface="Calibri" panose="020F0502020204030204" pitchFamily="34" charset="0"/>
              </a:rPr>
              <a:t> in externe reglementering Bundel 63</a:t>
            </a:r>
          </a:p>
          <a:p>
            <a:pPr marL="452438" lvl="1" indent="-2825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/>
                </a:solidFill>
                <a:latin typeface="Calibri" panose="020F0502020204030204" pitchFamily="34" charset="0"/>
              </a:rPr>
              <a:t>Leerstof / leermiddelen / opleiding ter voorbereiding examen door Infrabel / UASW</a:t>
            </a:r>
            <a:endParaRPr lang="en-GB" dirty="0">
              <a:solidFill>
                <a:schemeClr val="accent2"/>
              </a:solidFill>
            </a:endParaRPr>
          </a:p>
          <a:p>
            <a: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algn="l"/>
            <a:r>
              <a:rPr lang="en-GB" b="1" dirty="0">
                <a:solidFill>
                  <a:schemeClr val="accent3"/>
                </a:solidFill>
                <a:latin typeface="Calibri" panose="020F0502020204030204" pitchFamily="34" charset="0"/>
              </a:rPr>
              <a:t>Timing</a:t>
            </a:r>
          </a:p>
          <a:p>
            <a:pPr algn="l"/>
            <a:endParaRPr lang="en-GB" sz="1800" b="1" i="0" u="none" strike="noStrike" baseline="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u="none" strike="noStrike" baseline="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C0187-82E6-346F-E41E-B5CB3385B779}"/>
              </a:ext>
            </a:extLst>
          </p:cNvPr>
          <p:cNvSpPr/>
          <p:nvPr/>
        </p:nvSpPr>
        <p:spPr>
          <a:xfrm>
            <a:off x="1609283" y="3296153"/>
            <a:ext cx="1395167" cy="55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1400" b="1" dirty="0">
                <a:solidFill>
                  <a:schemeClr val="bg2"/>
                </a:solidFill>
              </a:rPr>
              <a:t>02/2024</a:t>
            </a:r>
          </a:p>
          <a:p>
            <a:r>
              <a:rPr lang="en-GB" sz="1400" dirty="0" err="1">
                <a:solidFill>
                  <a:schemeClr val="bg2"/>
                </a:solidFill>
              </a:rPr>
              <a:t>Voorstel</a:t>
            </a:r>
            <a:r>
              <a:rPr lang="en-GB" sz="1400" dirty="0">
                <a:solidFill>
                  <a:schemeClr val="bg2"/>
                </a:solidFill>
              </a:rPr>
              <a:t> Brainstorming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81E6B7-CC42-0E4C-816A-9F33584CF80C}"/>
              </a:ext>
            </a:extLst>
          </p:cNvPr>
          <p:cNvSpPr/>
          <p:nvPr/>
        </p:nvSpPr>
        <p:spPr>
          <a:xfrm>
            <a:off x="2779189" y="5613256"/>
            <a:ext cx="1395167" cy="55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1400" b="1" dirty="0">
                <a:solidFill>
                  <a:schemeClr val="bg2"/>
                </a:solidFill>
              </a:rPr>
              <a:t>06/2024</a:t>
            </a:r>
          </a:p>
          <a:p>
            <a:r>
              <a:rPr lang="en-GB" sz="1400" dirty="0" err="1">
                <a:solidFill>
                  <a:schemeClr val="bg2"/>
                </a:solidFill>
              </a:rPr>
              <a:t>Basisvoorwaarden</a:t>
            </a:r>
            <a:r>
              <a:rPr lang="en-GB" sz="1400" dirty="0">
                <a:solidFill>
                  <a:schemeClr val="bg2"/>
                </a:solidFill>
              </a:rPr>
              <a:t> </a:t>
            </a:r>
            <a:r>
              <a:rPr lang="en-GB" sz="1400" dirty="0" err="1">
                <a:solidFill>
                  <a:schemeClr val="bg2"/>
                </a:solidFill>
              </a:rPr>
              <a:t>i.s.m</a:t>
            </a:r>
            <a:r>
              <a:rPr lang="en-GB" sz="1400" dirty="0">
                <a:solidFill>
                  <a:schemeClr val="bg2"/>
                </a:solidFill>
              </a:rPr>
              <a:t>. UASW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DB3BF-E8A3-4FFF-157A-2A4C08FCBF5F}"/>
              </a:ext>
            </a:extLst>
          </p:cNvPr>
          <p:cNvSpPr/>
          <p:nvPr/>
        </p:nvSpPr>
        <p:spPr>
          <a:xfrm>
            <a:off x="4194238" y="3296153"/>
            <a:ext cx="1395167" cy="55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1400" b="1" dirty="0">
                <a:solidFill>
                  <a:schemeClr val="bg2"/>
                </a:solidFill>
              </a:rPr>
              <a:t>09/2024</a:t>
            </a:r>
          </a:p>
          <a:p>
            <a:r>
              <a:rPr lang="en-GB" sz="1400" dirty="0" err="1">
                <a:solidFill>
                  <a:schemeClr val="bg2"/>
                </a:solidFill>
              </a:rPr>
              <a:t>Verdere</a:t>
            </a:r>
            <a:r>
              <a:rPr lang="en-GB" sz="1400" dirty="0">
                <a:solidFill>
                  <a:schemeClr val="bg2"/>
                </a:solidFill>
              </a:rPr>
              <a:t> </a:t>
            </a:r>
            <a:r>
              <a:rPr lang="en-GB" sz="1400" dirty="0" err="1">
                <a:solidFill>
                  <a:schemeClr val="bg2"/>
                </a:solidFill>
              </a:rPr>
              <a:t>uitwerking</a:t>
            </a:r>
            <a:r>
              <a:rPr lang="en-GB" sz="1400" dirty="0">
                <a:solidFill>
                  <a:schemeClr val="bg2"/>
                </a:solidFill>
              </a:rPr>
              <a:t> </a:t>
            </a:r>
            <a:r>
              <a:rPr lang="en-GB" sz="1400" dirty="0" err="1">
                <a:solidFill>
                  <a:schemeClr val="bg2"/>
                </a:solidFill>
              </a:rPr>
              <a:t>i.s.m</a:t>
            </a:r>
            <a:r>
              <a:rPr lang="en-GB" sz="1400" dirty="0">
                <a:solidFill>
                  <a:schemeClr val="bg2"/>
                </a:solidFill>
              </a:rPr>
              <a:t>. UASW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000109-C75E-69F1-B2D2-D83DF3BA52E5}"/>
              </a:ext>
            </a:extLst>
          </p:cNvPr>
          <p:cNvSpPr/>
          <p:nvPr/>
        </p:nvSpPr>
        <p:spPr>
          <a:xfrm>
            <a:off x="5194018" y="5613256"/>
            <a:ext cx="1675412" cy="55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1400" b="1" dirty="0">
                <a:solidFill>
                  <a:schemeClr val="bg2"/>
                </a:solidFill>
              </a:rPr>
              <a:t>10/2024</a:t>
            </a:r>
          </a:p>
          <a:p>
            <a:r>
              <a:rPr lang="en-GB" sz="1400" dirty="0" err="1">
                <a:solidFill>
                  <a:schemeClr val="bg2"/>
                </a:solidFill>
              </a:rPr>
              <a:t>Projectfiche</a:t>
            </a:r>
            <a:endParaRPr lang="en-GB" sz="1400" dirty="0">
              <a:solidFill>
                <a:schemeClr val="bg2"/>
              </a:solidFill>
            </a:endParaRPr>
          </a:p>
          <a:p>
            <a:r>
              <a:rPr lang="en-GB" sz="1400" dirty="0">
                <a:solidFill>
                  <a:schemeClr val="bg2"/>
                </a:solidFill>
              </a:rPr>
              <a:t>Start RA + SIMOC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36B732-5DCD-0C97-6D25-B1CC1232F6A0}"/>
              </a:ext>
            </a:extLst>
          </p:cNvPr>
          <p:cNvSpPr/>
          <p:nvPr/>
        </p:nvSpPr>
        <p:spPr>
          <a:xfrm>
            <a:off x="7587686" y="3296153"/>
            <a:ext cx="1395167" cy="55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1400" b="1" dirty="0">
                <a:solidFill>
                  <a:schemeClr val="bg2"/>
                </a:solidFill>
              </a:rPr>
              <a:t>12/2024</a:t>
            </a:r>
          </a:p>
          <a:p>
            <a:r>
              <a:rPr lang="en-GB" sz="1400" dirty="0" err="1">
                <a:solidFill>
                  <a:schemeClr val="bg2"/>
                </a:solidFill>
              </a:rPr>
              <a:t>Bijsturing</a:t>
            </a:r>
            <a:r>
              <a:rPr lang="en-GB" sz="1400" dirty="0">
                <a:solidFill>
                  <a:schemeClr val="bg2"/>
                </a:solidFill>
              </a:rPr>
              <a:t> </a:t>
            </a:r>
            <a:r>
              <a:rPr lang="en-GB" sz="1400" dirty="0" err="1">
                <a:solidFill>
                  <a:schemeClr val="bg2"/>
                </a:solidFill>
              </a:rPr>
              <a:t>i.f.v.</a:t>
            </a:r>
            <a:br>
              <a:rPr lang="en-GB" sz="1400" dirty="0">
                <a:solidFill>
                  <a:schemeClr val="bg2"/>
                </a:solidFill>
              </a:rPr>
            </a:br>
            <a:r>
              <a:rPr lang="en-GB" sz="1400" dirty="0">
                <a:solidFill>
                  <a:schemeClr val="bg2"/>
                </a:solidFill>
              </a:rPr>
              <a:t>RA + SIMOC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B4EF6-D311-0E91-9719-4E0C8EF2B6B3}"/>
              </a:ext>
            </a:extLst>
          </p:cNvPr>
          <p:cNvSpPr/>
          <p:nvPr/>
        </p:nvSpPr>
        <p:spPr>
          <a:xfrm>
            <a:off x="10249104" y="3296153"/>
            <a:ext cx="1395167" cy="55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1400" b="1" dirty="0" err="1">
                <a:solidFill>
                  <a:srgbClr val="00B050"/>
                </a:solidFill>
              </a:rPr>
              <a:t>Uitrol</a:t>
            </a:r>
            <a:r>
              <a:rPr lang="en-GB" sz="1400" b="1" dirty="0">
                <a:solidFill>
                  <a:srgbClr val="00B050"/>
                </a:solidFill>
              </a:rPr>
              <a:t> in 1e </a:t>
            </a:r>
            <a:r>
              <a:rPr lang="en-GB" sz="1400" b="1" dirty="0" err="1">
                <a:solidFill>
                  <a:srgbClr val="00B050"/>
                </a:solidFill>
              </a:rPr>
              <a:t>kwartaal</a:t>
            </a:r>
            <a:r>
              <a:rPr lang="en-GB" sz="1400" b="1" dirty="0">
                <a:solidFill>
                  <a:srgbClr val="00B050"/>
                </a:solidFill>
              </a:rPr>
              <a:t> 2025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D122481-40F5-434F-C5A6-2E2C8A53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9DD90B-FCD7-E492-1755-A49971FC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4B90C488-319A-F643-708D-9E257C3BB08D}"/>
              </a:ext>
            </a:extLst>
          </p:cNvPr>
          <p:cNvGrpSpPr/>
          <p:nvPr/>
        </p:nvGrpSpPr>
        <p:grpSpPr>
          <a:xfrm>
            <a:off x="10056440" y="3253751"/>
            <a:ext cx="372122" cy="1741577"/>
            <a:chOff x="531121" y="2285563"/>
            <a:chExt cx="372122" cy="1741577"/>
          </a:xfrm>
        </p:grpSpPr>
        <p:cxnSp>
          <p:nvCxnSpPr>
            <p:cNvPr id="23" name="Straight Connector 12">
              <a:extLst>
                <a:ext uri="{FF2B5EF4-FFF2-40B4-BE49-F238E27FC236}">
                  <a16:creationId xmlns:a16="http://schemas.microsoft.com/office/drawing/2014/main" id="{34C2AF0D-662B-F691-E69B-89872590E391}"/>
                </a:ext>
              </a:extLst>
            </p:cNvPr>
            <p:cNvCxnSpPr/>
            <p:nvPr/>
          </p:nvCxnSpPr>
          <p:spPr>
            <a:xfrm flipV="1">
              <a:off x="717120" y="2285563"/>
              <a:ext cx="62" cy="1370890"/>
            </a:xfrm>
            <a:prstGeom prst="line">
              <a:avLst/>
            </a:prstGeom>
            <a:ln w="95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172">
              <a:extLst>
                <a:ext uri="{FF2B5EF4-FFF2-40B4-BE49-F238E27FC236}">
                  <a16:creationId xmlns:a16="http://schemas.microsoft.com/office/drawing/2014/main" id="{5ED7EBCB-6026-4D13-A9CF-599D193EF528}"/>
                </a:ext>
              </a:extLst>
            </p:cNvPr>
            <p:cNvSpPr/>
            <p:nvPr/>
          </p:nvSpPr>
          <p:spPr>
            <a:xfrm>
              <a:off x="640749" y="3764650"/>
              <a:ext cx="152866" cy="1528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174">
              <a:extLst>
                <a:ext uri="{FF2B5EF4-FFF2-40B4-BE49-F238E27FC236}">
                  <a16:creationId xmlns:a16="http://schemas.microsoft.com/office/drawing/2014/main" id="{54CFCEF2-6FED-48AB-C0CC-5DF8CA11365B}"/>
                </a:ext>
              </a:extLst>
            </p:cNvPr>
            <p:cNvSpPr/>
            <p:nvPr/>
          </p:nvSpPr>
          <p:spPr>
            <a:xfrm>
              <a:off x="531121" y="3655024"/>
              <a:ext cx="372122" cy="37211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  <p:sp>
          <p:nvSpPr>
            <p:cNvPr id="26" name="Ellipse 173">
              <a:extLst>
                <a:ext uri="{FF2B5EF4-FFF2-40B4-BE49-F238E27FC236}">
                  <a16:creationId xmlns:a16="http://schemas.microsoft.com/office/drawing/2014/main" id="{077F01F4-A249-9FF4-CC5C-D6F951E8D38D}"/>
                </a:ext>
              </a:extLst>
            </p:cNvPr>
            <p:cNvSpPr/>
            <p:nvPr/>
          </p:nvSpPr>
          <p:spPr>
            <a:xfrm>
              <a:off x="583832" y="3707734"/>
              <a:ext cx="266700" cy="26669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</p:grpSp>
      <p:cxnSp>
        <p:nvCxnSpPr>
          <p:cNvPr id="27" name="Straight Connector 6">
            <a:extLst>
              <a:ext uri="{FF2B5EF4-FFF2-40B4-BE49-F238E27FC236}">
                <a16:creationId xmlns:a16="http://schemas.microsoft.com/office/drawing/2014/main" id="{4F27FB50-25E0-5124-57BC-1C363356095A}"/>
              </a:ext>
            </a:extLst>
          </p:cNvPr>
          <p:cNvCxnSpPr>
            <a:cxnSpLocks/>
          </p:cNvCxnSpPr>
          <p:nvPr/>
        </p:nvCxnSpPr>
        <p:spPr>
          <a:xfrm>
            <a:off x="658813" y="4802325"/>
            <a:ext cx="10709404" cy="0"/>
          </a:xfrm>
          <a:prstGeom prst="line">
            <a:avLst/>
          </a:prstGeom>
          <a:ln w="381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8">
            <a:extLst>
              <a:ext uri="{FF2B5EF4-FFF2-40B4-BE49-F238E27FC236}">
                <a16:creationId xmlns:a16="http://schemas.microsoft.com/office/drawing/2014/main" id="{0EB9362A-B981-7A48-C6DD-EAA780E90579}"/>
              </a:ext>
            </a:extLst>
          </p:cNvPr>
          <p:cNvSpPr/>
          <p:nvPr/>
        </p:nvSpPr>
        <p:spPr>
          <a:xfrm>
            <a:off x="5929370" y="4897297"/>
            <a:ext cx="1440000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err="1"/>
              <a:t>Juridisch</a:t>
            </a:r>
            <a:r>
              <a:rPr lang="en-GB" sz="1400" b="1" dirty="0"/>
              <a:t> </a:t>
            </a:r>
            <a:r>
              <a:rPr lang="en-GB" sz="1400" b="1" dirty="0" err="1"/>
              <a:t>Verzekeringen</a:t>
            </a:r>
            <a:endParaRPr lang="en-GB" sz="1400" dirty="0"/>
          </a:p>
        </p:txBody>
      </p:sp>
      <p:sp>
        <p:nvSpPr>
          <p:cNvPr id="29" name="Arrow: Right 19">
            <a:extLst>
              <a:ext uri="{FF2B5EF4-FFF2-40B4-BE49-F238E27FC236}">
                <a16:creationId xmlns:a16="http://schemas.microsoft.com/office/drawing/2014/main" id="{336E5E28-9031-9A89-EDF3-05602F58B78A}"/>
              </a:ext>
            </a:extLst>
          </p:cNvPr>
          <p:cNvSpPr/>
          <p:nvPr/>
        </p:nvSpPr>
        <p:spPr>
          <a:xfrm>
            <a:off x="9003794" y="4356847"/>
            <a:ext cx="2864543" cy="833718"/>
          </a:xfrm>
          <a:prstGeom prst="rightArrow">
            <a:avLst>
              <a:gd name="adj1" fmla="val 57692"/>
              <a:gd name="adj2" fmla="val 4903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err="1"/>
              <a:t>Inlichting</a:t>
            </a:r>
            <a:r>
              <a:rPr lang="en-GB" sz="1400" b="1" dirty="0"/>
              <a:t> NSA Rail</a:t>
            </a:r>
          </a:p>
          <a:p>
            <a:pPr algn="ctr"/>
            <a:r>
              <a:rPr lang="en-GB" sz="1400" b="1" dirty="0" err="1"/>
              <a:t>Opleiding</a:t>
            </a:r>
            <a:r>
              <a:rPr lang="en-GB" sz="1400" b="1" dirty="0"/>
              <a:t> + examen </a:t>
            </a:r>
            <a:r>
              <a:rPr lang="en-GB" sz="1400" b="1" dirty="0" err="1"/>
              <a:t>Constructiv</a:t>
            </a:r>
            <a:endParaRPr lang="en-GB" sz="1400" b="1" dirty="0"/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BFAE1340-7F15-1BD6-FC04-9A000A49EF3F}"/>
              </a:ext>
            </a:extLst>
          </p:cNvPr>
          <p:cNvGrpSpPr/>
          <p:nvPr/>
        </p:nvGrpSpPr>
        <p:grpSpPr>
          <a:xfrm>
            <a:off x="1391733" y="3253751"/>
            <a:ext cx="372122" cy="1741577"/>
            <a:chOff x="531121" y="2285563"/>
            <a:chExt cx="372122" cy="1741577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id="{59B22271-BA23-D54E-4968-51B3A7650510}"/>
                </a:ext>
              </a:extLst>
            </p:cNvPr>
            <p:cNvCxnSpPr/>
            <p:nvPr/>
          </p:nvCxnSpPr>
          <p:spPr>
            <a:xfrm flipV="1">
              <a:off x="717120" y="2285563"/>
              <a:ext cx="62" cy="1370890"/>
            </a:xfrm>
            <a:prstGeom prst="line">
              <a:avLst/>
            </a:prstGeom>
            <a:ln w="95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172">
              <a:extLst>
                <a:ext uri="{FF2B5EF4-FFF2-40B4-BE49-F238E27FC236}">
                  <a16:creationId xmlns:a16="http://schemas.microsoft.com/office/drawing/2014/main" id="{F7B46467-2BEB-E45D-5904-F9A0CE70E13E}"/>
                </a:ext>
              </a:extLst>
            </p:cNvPr>
            <p:cNvSpPr/>
            <p:nvPr/>
          </p:nvSpPr>
          <p:spPr>
            <a:xfrm>
              <a:off x="640749" y="3764650"/>
              <a:ext cx="152866" cy="1528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174">
              <a:extLst>
                <a:ext uri="{FF2B5EF4-FFF2-40B4-BE49-F238E27FC236}">
                  <a16:creationId xmlns:a16="http://schemas.microsoft.com/office/drawing/2014/main" id="{4FB99246-5856-1B3B-632B-56BE4058508E}"/>
                </a:ext>
              </a:extLst>
            </p:cNvPr>
            <p:cNvSpPr/>
            <p:nvPr/>
          </p:nvSpPr>
          <p:spPr>
            <a:xfrm>
              <a:off x="531121" y="3655024"/>
              <a:ext cx="372122" cy="37211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  <p:sp>
          <p:nvSpPr>
            <p:cNvPr id="34" name="Ellipse 173">
              <a:extLst>
                <a:ext uri="{FF2B5EF4-FFF2-40B4-BE49-F238E27FC236}">
                  <a16:creationId xmlns:a16="http://schemas.microsoft.com/office/drawing/2014/main" id="{1141AF6B-EE75-4D32-6357-A602389B9166}"/>
                </a:ext>
              </a:extLst>
            </p:cNvPr>
            <p:cNvSpPr/>
            <p:nvPr/>
          </p:nvSpPr>
          <p:spPr>
            <a:xfrm>
              <a:off x="583832" y="3707734"/>
              <a:ext cx="266700" cy="26669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33B6B4B4-1D9C-8AE3-1302-7CBF9145DCCE}"/>
              </a:ext>
            </a:extLst>
          </p:cNvPr>
          <p:cNvGrpSpPr/>
          <p:nvPr/>
        </p:nvGrpSpPr>
        <p:grpSpPr>
          <a:xfrm>
            <a:off x="4007768" y="3253751"/>
            <a:ext cx="372122" cy="1741577"/>
            <a:chOff x="531121" y="2285563"/>
            <a:chExt cx="372122" cy="1741577"/>
          </a:xfrm>
        </p:grpSpPr>
        <p:cxnSp>
          <p:nvCxnSpPr>
            <p:cNvPr id="36" name="Straight Connector 12">
              <a:extLst>
                <a:ext uri="{FF2B5EF4-FFF2-40B4-BE49-F238E27FC236}">
                  <a16:creationId xmlns:a16="http://schemas.microsoft.com/office/drawing/2014/main" id="{37B76114-347E-2A0C-9D6A-E9ADE59A7957}"/>
                </a:ext>
              </a:extLst>
            </p:cNvPr>
            <p:cNvCxnSpPr/>
            <p:nvPr/>
          </p:nvCxnSpPr>
          <p:spPr>
            <a:xfrm flipV="1">
              <a:off x="717120" y="2285563"/>
              <a:ext cx="62" cy="1370890"/>
            </a:xfrm>
            <a:prstGeom prst="line">
              <a:avLst/>
            </a:prstGeom>
            <a:ln w="95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172">
              <a:extLst>
                <a:ext uri="{FF2B5EF4-FFF2-40B4-BE49-F238E27FC236}">
                  <a16:creationId xmlns:a16="http://schemas.microsoft.com/office/drawing/2014/main" id="{31E4D35D-A079-33DC-7D95-385063D8F05B}"/>
                </a:ext>
              </a:extLst>
            </p:cNvPr>
            <p:cNvSpPr/>
            <p:nvPr/>
          </p:nvSpPr>
          <p:spPr>
            <a:xfrm>
              <a:off x="640749" y="3764650"/>
              <a:ext cx="152866" cy="1528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174">
              <a:extLst>
                <a:ext uri="{FF2B5EF4-FFF2-40B4-BE49-F238E27FC236}">
                  <a16:creationId xmlns:a16="http://schemas.microsoft.com/office/drawing/2014/main" id="{F9D07B8F-D57C-5782-5339-9AB86E96DAC6}"/>
                </a:ext>
              </a:extLst>
            </p:cNvPr>
            <p:cNvSpPr/>
            <p:nvPr/>
          </p:nvSpPr>
          <p:spPr>
            <a:xfrm>
              <a:off x="531121" y="3655024"/>
              <a:ext cx="372122" cy="37211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  <p:sp>
          <p:nvSpPr>
            <p:cNvPr id="39" name="Ellipse 173">
              <a:extLst>
                <a:ext uri="{FF2B5EF4-FFF2-40B4-BE49-F238E27FC236}">
                  <a16:creationId xmlns:a16="http://schemas.microsoft.com/office/drawing/2014/main" id="{04823485-B29A-A5E3-66D7-0A424ABA315A}"/>
                </a:ext>
              </a:extLst>
            </p:cNvPr>
            <p:cNvSpPr/>
            <p:nvPr/>
          </p:nvSpPr>
          <p:spPr>
            <a:xfrm>
              <a:off x="583832" y="3707734"/>
              <a:ext cx="266700" cy="26669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37E60127-B9F9-66FE-09E8-B9EFDA44637A}"/>
              </a:ext>
            </a:extLst>
          </p:cNvPr>
          <p:cNvGrpSpPr/>
          <p:nvPr/>
        </p:nvGrpSpPr>
        <p:grpSpPr>
          <a:xfrm>
            <a:off x="7392144" y="3253751"/>
            <a:ext cx="372122" cy="1741577"/>
            <a:chOff x="531121" y="2285563"/>
            <a:chExt cx="372122" cy="1741577"/>
          </a:xfrm>
        </p:grpSpPr>
        <p:cxnSp>
          <p:nvCxnSpPr>
            <p:cNvPr id="41" name="Straight Connector 12">
              <a:extLst>
                <a:ext uri="{FF2B5EF4-FFF2-40B4-BE49-F238E27FC236}">
                  <a16:creationId xmlns:a16="http://schemas.microsoft.com/office/drawing/2014/main" id="{C57C62F4-CC37-DAF3-7BC3-4AAF0D1978DB}"/>
                </a:ext>
              </a:extLst>
            </p:cNvPr>
            <p:cNvCxnSpPr/>
            <p:nvPr/>
          </p:nvCxnSpPr>
          <p:spPr>
            <a:xfrm flipV="1">
              <a:off x="717120" y="2285563"/>
              <a:ext cx="62" cy="1370890"/>
            </a:xfrm>
            <a:prstGeom prst="line">
              <a:avLst/>
            </a:prstGeom>
            <a:ln w="95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e 172">
              <a:extLst>
                <a:ext uri="{FF2B5EF4-FFF2-40B4-BE49-F238E27FC236}">
                  <a16:creationId xmlns:a16="http://schemas.microsoft.com/office/drawing/2014/main" id="{340C9DC7-F749-B903-35E6-9D57E9A4C57C}"/>
                </a:ext>
              </a:extLst>
            </p:cNvPr>
            <p:cNvSpPr/>
            <p:nvPr/>
          </p:nvSpPr>
          <p:spPr>
            <a:xfrm>
              <a:off x="640749" y="3764650"/>
              <a:ext cx="152866" cy="1528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174">
              <a:extLst>
                <a:ext uri="{FF2B5EF4-FFF2-40B4-BE49-F238E27FC236}">
                  <a16:creationId xmlns:a16="http://schemas.microsoft.com/office/drawing/2014/main" id="{6D4E20D7-7914-B026-FF2B-3B3415459F4B}"/>
                </a:ext>
              </a:extLst>
            </p:cNvPr>
            <p:cNvSpPr/>
            <p:nvPr/>
          </p:nvSpPr>
          <p:spPr>
            <a:xfrm>
              <a:off x="531121" y="3655024"/>
              <a:ext cx="372122" cy="37211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  <p:sp>
          <p:nvSpPr>
            <p:cNvPr id="44" name="Ellipse 173">
              <a:extLst>
                <a:ext uri="{FF2B5EF4-FFF2-40B4-BE49-F238E27FC236}">
                  <a16:creationId xmlns:a16="http://schemas.microsoft.com/office/drawing/2014/main" id="{EB72A9E1-5778-7AF8-D5B3-71C84B259863}"/>
                </a:ext>
              </a:extLst>
            </p:cNvPr>
            <p:cNvSpPr/>
            <p:nvPr/>
          </p:nvSpPr>
          <p:spPr>
            <a:xfrm>
              <a:off x="583832" y="3707734"/>
              <a:ext cx="266700" cy="26669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D08A23FE-B7DE-BA01-7AF4-3E847B1D57B3}"/>
              </a:ext>
            </a:extLst>
          </p:cNvPr>
          <p:cNvGrpSpPr/>
          <p:nvPr/>
        </p:nvGrpSpPr>
        <p:grpSpPr>
          <a:xfrm rot="10800000">
            <a:off x="2575074" y="4616387"/>
            <a:ext cx="372122" cy="1741577"/>
            <a:chOff x="531121" y="2285563"/>
            <a:chExt cx="372122" cy="1741577"/>
          </a:xfrm>
        </p:grpSpPr>
        <p:cxnSp>
          <p:nvCxnSpPr>
            <p:cNvPr id="46" name="Straight Connector 12">
              <a:extLst>
                <a:ext uri="{FF2B5EF4-FFF2-40B4-BE49-F238E27FC236}">
                  <a16:creationId xmlns:a16="http://schemas.microsoft.com/office/drawing/2014/main" id="{C97FFD0A-ACF4-A301-6381-2F3E82F33B94}"/>
                </a:ext>
              </a:extLst>
            </p:cNvPr>
            <p:cNvCxnSpPr/>
            <p:nvPr/>
          </p:nvCxnSpPr>
          <p:spPr>
            <a:xfrm flipV="1">
              <a:off x="717120" y="2285563"/>
              <a:ext cx="62" cy="1370890"/>
            </a:xfrm>
            <a:prstGeom prst="line">
              <a:avLst/>
            </a:prstGeom>
            <a:ln w="95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172">
              <a:extLst>
                <a:ext uri="{FF2B5EF4-FFF2-40B4-BE49-F238E27FC236}">
                  <a16:creationId xmlns:a16="http://schemas.microsoft.com/office/drawing/2014/main" id="{A637C927-A5B1-AAE7-9CF3-ABCC54743197}"/>
                </a:ext>
              </a:extLst>
            </p:cNvPr>
            <p:cNvSpPr/>
            <p:nvPr/>
          </p:nvSpPr>
          <p:spPr>
            <a:xfrm>
              <a:off x="640749" y="3764650"/>
              <a:ext cx="152866" cy="1528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174">
              <a:extLst>
                <a:ext uri="{FF2B5EF4-FFF2-40B4-BE49-F238E27FC236}">
                  <a16:creationId xmlns:a16="http://schemas.microsoft.com/office/drawing/2014/main" id="{A02D560F-692B-9D58-B14A-A30B5C5FDC15}"/>
                </a:ext>
              </a:extLst>
            </p:cNvPr>
            <p:cNvSpPr/>
            <p:nvPr/>
          </p:nvSpPr>
          <p:spPr>
            <a:xfrm>
              <a:off x="531121" y="3655024"/>
              <a:ext cx="372122" cy="37211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  <p:sp>
          <p:nvSpPr>
            <p:cNvPr id="49" name="Ellipse 173">
              <a:extLst>
                <a:ext uri="{FF2B5EF4-FFF2-40B4-BE49-F238E27FC236}">
                  <a16:creationId xmlns:a16="http://schemas.microsoft.com/office/drawing/2014/main" id="{DFF970D2-1AC1-260E-DA94-441255DBE4D3}"/>
                </a:ext>
              </a:extLst>
            </p:cNvPr>
            <p:cNvSpPr/>
            <p:nvPr/>
          </p:nvSpPr>
          <p:spPr>
            <a:xfrm>
              <a:off x="583832" y="3707734"/>
              <a:ext cx="266700" cy="26669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04A35D12-7147-5E4D-F3CC-E7C34B2F2457}"/>
              </a:ext>
            </a:extLst>
          </p:cNvPr>
          <p:cNvGrpSpPr/>
          <p:nvPr/>
        </p:nvGrpSpPr>
        <p:grpSpPr>
          <a:xfrm rot="10800000">
            <a:off x="5015880" y="4616387"/>
            <a:ext cx="372122" cy="1741577"/>
            <a:chOff x="531121" y="2285563"/>
            <a:chExt cx="372122" cy="1741577"/>
          </a:xfrm>
        </p:grpSpPr>
        <p:cxnSp>
          <p:nvCxnSpPr>
            <p:cNvPr id="51" name="Straight Connector 12">
              <a:extLst>
                <a:ext uri="{FF2B5EF4-FFF2-40B4-BE49-F238E27FC236}">
                  <a16:creationId xmlns:a16="http://schemas.microsoft.com/office/drawing/2014/main" id="{A09C6E29-4402-03EC-FFD6-32767E00211A}"/>
                </a:ext>
              </a:extLst>
            </p:cNvPr>
            <p:cNvCxnSpPr/>
            <p:nvPr/>
          </p:nvCxnSpPr>
          <p:spPr>
            <a:xfrm flipV="1">
              <a:off x="717120" y="2285563"/>
              <a:ext cx="62" cy="1370890"/>
            </a:xfrm>
            <a:prstGeom prst="line">
              <a:avLst/>
            </a:prstGeom>
            <a:ln w="95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Ellipse 172">
              <a:extLst>
                <a:ext uri="{FF2B5EF4-FFF2-40B4-BE49-F238E27FC236}">
                  <a16:creationId xmlns:a16="http://schemas.microsoft.com/office/drawing/2014/main" id="{6B762BED-9DFD-99D0-3CE9-BE1CC9091518}"/>
                </a:ext>
              </a:extLst>
            </p:cNvPr>
            <p:cNvSpPr/>
            <p:nvPr/>
          </p:nvSpPr>
          <p:spPr>
            <a:xfrm>
              <a:off x="640749" y="3764650"/>
              <a:ext cx="152866" cy="1528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174">
              <a:extLst>
                <a:ext uri="{FF2B5EF4-FFF2-40B4-BE49-F238E27FC236}">
                  <a16:creationId xmlns:a16="http://schemas.microsoft.com/office/drawing/2014/main" id="{85D28D6C-2236-DAC9-D018-EF4550216668}"/>
                </a:ext>
              </a:extLst>
            </p:cNvPr>
            <p:cNvSpPr/>
            <p:nvPr/>
          </p:nvSpPr>
          <p:spPr>
            <a:xfrm>
              <a:off x="531121" y="3655024"/>
              <a:ext cx="372122" cy="37211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  <p:sp>
          <p:nvSpPr>
            <p:cNvPr id="54" name="Ellipse 173">
              <a:extLst>
                <a:ext uri="{FF2B5EF4-FFF2-40B4-BE49-F238E27FC236}">
                  <a16:creationId xmlns:a16="http://schemas.microsoft.com/office/drawing/2014/main" id="{C63EAF15-948C-9566-52F5-CF59AEAE2A78}"/>
                </a:ext>
              </a:extLst>
            </p:cNvPr>
            <p:cNvSpPr/>
            <p:nvPr/>
          </p:nvSpPr>
          <p:spPr>
            <a:xfrm>
              <a:off x="583832" y="3707734"/>
              <a:ext cx="266700" cy="26669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742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construction workers in a road&#10;&#10;Description automatically generated">
            <a:extLst>
              <a:ext uri="{FF2B5EF4-FFF2-40B4-BE49-F238E27FC236}">
                <a16:creationId xmlns:a16="http://schemas.microsoft.com/office/drawing/2014/main" id="{6F89644F-1304-5542-8E5F-7DBBD0034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467" y="1836625"/>
            <a:ext cx="4990168" cy="3780000"/>
          </a:xfrm>
          <a:prstGeom prst="rect">
            <a:avLst/>
          </a:prstGeom>
        </p:spPr>
      </p:pic>
      <p:pic>
        <p:nvPicPr>
          <p:cNvPr id="6" name="Picture 5" descr="A train tracks with construction work&#10;&#10;Description automatically generated with medium confidence">
            <a:extLst>
              <a:ext uri="{FF2B5EF4-FFF2-40B4-BE49-F238E27FC236}">
                <a16:creationId xmlns:a16="http://schemas.microsoft.com/office/drawing/2014/main" id="{D57770BC-FF59-4AF9-C50A-33FDDA87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27" y="1892973"/>
            <a:ext cx="5040000" cy="378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34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66572" y="405716"/>
            <a:ext cx="10858858" cy="478554"/>
          </a:xfrm>
        </p:spPr>
        <p:txBody>
          <a:bodyPr/>
          <a:lstStyle/>
          <a:p>
            <a:pPr marR="15380"/>
            <a:r>
              <a:rPr lang="nl-NL" sz="3200" b="1" i="0" u="none" strike="noStrike" baseline="0" dirty="0" err="1">
                <a:latin typeface="Calibri" panose="020F0502020204030204" pitchFamily="34" charset="0"/>
              </a:rPr>
              <a:t>Projet</a:t>
            </a:r>
            <a:r>
              <a:rPr lang="nl-NL" sz="3200" b="1" i="0" u="none" strike="noStrike" baseline="0" dirty="0">
                <a:latin typeface="Calibri" panose="020F0502020204030204" pitchFamily="34" charset="0"/>
              </a:rPr>
              <a:t> “OTW-Limited” : </a:t>
            </a:r>
            <a:r>
              <a:rPr lang="en-GB" sz="3200" dirty="0"/>
              <a:t>Situation </a:t>
            </a:r>
            <a:r>
              <a:rPr lang="en-GB" sz="3200" dirty="0" err="1"/>
              <a:t>actuelle</a:t>
            </a:r>
            <a:r>
              <a:rPr lang="en-GB" sz="3200" dirty="0"/>
              <a:t> 01.10.2024 </a:t>
            </a:r>
            <a:r>
              <a:rPr lang="en-GB" sz="2400" dirty="0"/>
              <a:t>(suite)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A60F4-A2A6-C15B-87B6-940703975D08}"/>
              </a:ext>
            </a:extLst>
          </p:cNvPr>
          <p:cNvSpPr txBox="1"/>
          <p:nvPr/>
        </p:nvSpPr>
        <p:spPr>
          <a:xfrm>
            <a:off x="666572" y="988841"/>
            <a:ext cx="107307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3"/>
                </a:solidFill>
              </a:rPr>
              <a:t>Analyse de </a:t>
            </a:r>
            <a:r>
              <a:rPr lang="en-GB" sz="2000" b="1" dirty="0" err="1">
                <a:solidFill>
                  <a:schemeClr val="accent3"/>
                </a:solidFill>
              </a:rPr>
              <a:t>risque</a:t>
            </a:r>
            <a:r>
              <a:rPr lang="en-GB" sz="2000" b="1" dirty="0">
                <a:solidFill>
                  <a:schemeClr val="accent3"/>
                </a:solidFill>
              </a:rPr>
              <a:t>                                              </a:t>
            </a:r>
            <a:r>
              <a:rPr lang="en-GB" b="1" dirty="0">
                <a:solidFill>
                  <a:srgbClr val="FF0000"/>
                </a:solidFill>
              </a:rPr>
              <a:t>! Questions ouvertes !</a:t>
            </a:r>
            <a:endParaRPr lang="en-GB" dirty="0">
              <a:solidFill>
                <a:srgbClr val="FF0000"/>
              </a:solidFill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BA190-2A21-6902-EF38-2FE59762EB9A}"/>
              </a:ext>
            </a:extLst>
          </p:cNvPr>
          <p:cNvSpPr/>
          <p:nvPr/>
        </p:nvSpPr>
        <p:spPr>
          <a:xfrm>
            <a:off x="700049" y="1659704"/>
            <a:ext cx="5306303" cy="54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1. </a:t>
            </a:r>
            <a:r>
              <a:rPr lang="fr-FR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Type et emplacement de la protection physique</a:t>
            </a:r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DC4698-4A95-C6AD-3B70-7248D7B84765}"/>
              </a:ext>
            </a:extLst>
          </p:cNvPr>
          <p:cNvSpPr/>
          <p:nvPr/>
        </p:nvSpPr>
        <p:spPr>
          <a:xfrm>
            <a:off x="6271220" y="1659703"/>
            <a:ext cx="5040000" cy="54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2. </a:t>
            </a:r>
            <a:r>
              <a:rPr lang="fr-FR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Clarification «  zone de chantier »</a:t>
            </a:r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4D0E7C9-7F5A-E79B-BA6E-F49AE128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5">
            <a:extLst>
              <a:ext uri="{FF2B5EF4-FFF2-40B4-BE49-F238E27FC236}">
                <a16:creationId xmlns:a16="http://schemas.microsoft.com/office/drawing/2014/main" id="{98412A7C-C348-8836-4C97-F66FD55B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029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rain tracks with a truck on it&#10;&#10;Description automatically generated">
            <a:extLst>
              <a:ext uri="{FF2B5EF4-FFF2-40B4-BE49-F238E27FC236}">
                <a16:creationId xmlns:a16="http://schemas.microsoft.com/office/drawing/2014/main" id="{3984EFAC-3E84-4DF0-43F4-CEF45E4DD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72" y="1778676"/>
            <a:ext cx="5039999" cy="3780000"/>
          </a:xfrm>
          <a:prstGeom prst="rect">
            <a:avLst/>
          </a:prstGeom>
        </p:spPr>
      </p:pic>
      <p:pic>
        <p:nvPicPr>
          <p:cNvPr id="15" name="Picture 14" descr="A close-up of a document&#10;&#10;Description automatically generated">
            <a:extLst>
              <a:ext uri="{FF2B5EF4-FFF2-40B4-BE49-F238E27FC236}">
                <a16:creationId xmlns:a16="http://schemas.microsoft.com/office/drawing/2014/main" id="{C0BDE2A8-D59F-28FF-A16E-057969019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255" y="1899246"/>
            <a:ext cx="4141510" cy="27610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35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66572" y="407286"/>
            <a:ext cx="10858858" cy="478554"/>
          </a:xfrm>
        </p:spPr>
        <p:txBody>
          <a:bodyPr/>
          <a:lstStyle/>
          <a:p>
            <a:pPr marR="15380" algn="l"/>
            <a:r>
              <a:rPr lang="nl-NL" sz="3200" b="1" i="0" u="none" strike="noStrike" baseline="0" dirty="0">
                <a:latin typeface="Calibri" panose="020F0502020204030204" pitchFamily="34" charset="0"/>
              </a:rPr>
              <a:t>Project “OTW-Limited” : </a:t>
            </a:r>
            <a:r>
              <a:rPr lang="en-GB" sz="3200" dirty="0"/>
              <a:t>Stand van </a:t>
            </a:r>
            <a:r>
              <a:rPr lang="en-GB" sz="3200" dirty="0" err="1"/>
              <a:t>zaken</a:t>
            </a:r>
            <a:r>
              <a:rPr lang="en-GB" sz="3200" dirty="0"/>
              <a:t> 01.10.2024 </a:t>
            </a:r>
            <a:r>
              <a:rPr lang="en-GB" sz="2400" dirty="0"/>
              <a:t>(vervolg)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A60F4-A2A6-C15B-87B6-940703975D08}"/>
              </a:ext>
            </a:extLst>
          </p:cNvPr>
          <p:cNvSpPr txBox="1"/>
          <p:nvPr/>
        </p:nvSpPr>
        <p:spPr>
          <a:xfrm>
            <a:off x="666572" y="988841"/>
            <a:ext cx="107307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3"/>
                </a:solidFill>
              </a:rPr>
              <a:t>Risico-analyse</a:t>
            </a:r>
            <a:r>
              <a:rPr lang="en-GB" b="1" dirty="0">
                <a:solidFill>
                  <a:srgbClr val="00B0F0"/>
                </a:solidFill>
              </a:rPr>
              <a:t>                                                 </a:t>
            </a:r>
            <a:r>
              <a:rPr lang="en-GB" b="1" dirty="0">
                <a:solidFill>
                  <a:srgbClr val="FF0000"/>
                </a:solidFill>
              </a:rPr>
              <a:t>! </a:t>
            </a:r>
            <a:r>
              <a:rPr lang="en-GB" b="1" dirty="0" err="1">
                <a:solidFill>
                  <a:srgbClr val="FF0000"/>
                </a:solidFill>
              </a:rPr>
              <a:t>Openstaande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punten</a:t>
            </a:r>
            <a:r>
              <a:rPr lang="en-GB" b="1" dirty="0">
                <a:solidFill>
                  <a:srgbClr val="FF0000"/>
                </a:solidFill>
              </a:rPr>
              <a:t> !</a:t>
            </a:r>
            <a:endParaRPr lang="en-GB" dirty="0">
              <a:solidFill>
                <a:srgbClr val="FF0000"/>
              </a:solidFill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1" i="0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BA190-2A21-6902-EF38-2FE59762EB9A}"/>
              </a:ext>
            </a:extLst>
          </p:cNvPr>
          <p:cNvSpPr/>
          <p:nvPr/>
        </p:nvSpPr>
        <p:spPr>
          <a:xfrm>
            <a:off x="666571" y="1490021"/>
            <a:ext cx="5040000" cy="54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3.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</a:rPr>
              <a:t>Toezicht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 OTW Limited </a:t>
            </a:r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DC4698-4A95-C6AD-3B70-7248D7B84765}"/>
              </a:ext>
            </a:extLst>
          </p:cNvPr>
          <p:cNvSpPr/>
          <p:nvPr/>
        </p:nvSpPr>
        <p:spPr>
          <a:xfrm>
            <a:off x="6491925" y="1516509"/>
            <a:ext cx="5040000" cy="54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4. </a:t>
            </a:r>
            <a:r>
              <a:rPr lang="en-GB" sz="18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</a:rPr>
              <a:t>Werkblad</a:t>
            </a:r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 OTW Limited?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DA51A6-6E3A-2D01-EA34-0E770F230E1F}"/>
              </a:ext>
            </a:extLst>
          </p:cNvPr>
          <p:cNvSpPr/>
          <p:nvPr/>
        </p:nvSpPr>
        <p:spPr>
          <a:xfrm>
            <a:off x="666570" y="6038326"/>
            <a:ext cx="10966105" cy="540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5.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</a:rPr>
              <a:t>Maximale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</a:rPr>
              <a:t>prestaties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 -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</a:rPr>
              <a:t>rusttijd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 -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</a:rPr>
              <a:t>toezicht</a:t>
            </a:r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70A7E9DB-0444-2185-E64F-E1CF134CDE28}"/>
              </a:ext>
            </a:extLst>
          </p:cNvPr>
          <p:cNvSpPr/>
          <p:nvPr/>
        </p:nvSpPr>
        <p:spPr>
          <a:xfrm>
            <a:off x="8894359" y="4478247"/>
            <a:ext cx="2620651" cy="1390912"/>
          </a:xfrm>
          <a:prstGeom prst="doubleWave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Vervanging</a:t>
            </a:r>
            <a:r>
              <a:rPr lang="en-GB" sz="1600" dirty="0"/>
              <a:t> I510 OTW door </a:t>
            </a:r>
            <a:r>
              <a:rPr lang="en-GB" sz="1600" dirty="0" err="1"/>
              <a:t>werkblad</a:t>
            </a:r>
            <a:r>
              <a:rPr lang="en-GB" sz="1600" dirty="0"/>
              <a:t> OTW Limited?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FB2A004-FE62-A109-60ED-9CD914C7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41166FE-E0E1-C800-1BA4-7AC7483F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A45F9F0-CB50-6511-FBFE-C7DD8055A657}"/>
              </a:ext>
            </a:extLst>
          </p:cNvPr>
          <p:cNvSpPr txBox="1"/>
          <p:nvPr/>
        </p:nvSpPr>
        <p:spPr>
          <a:xfrm>
            <a:off x="-492369" y="27256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5258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orange and white sign with a hand pointing up&#10;&#10;Description automatically generated">
            <a:extLst>
              <a:ext uri="{FF2B5EF4-FFF2-40B4-BE49-F238E27FC236}">
                <a16:creationId xmlns:a16="http://schemas.microsoft.com/office/drawing/2014/main" id="{DA5B9887-AE75-1102-F700-E46C66E31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84" y="1382264"/>
            <a:ext cx="7290831" cy="40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6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F1472C-5728-4AEB-B076-EE0D6E824B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824A1-871A-4F9D-B335-6730D78BF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1300" b="0" i="0" u="none" strike="noStrike" kern="1200" cap="none" spc="0" normalizeH="0" baseline="0" noProof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793763A-2CA4-4040-A1B4-18AEF89F0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D8B672-4DB4-4790-ACDE-03F686A78547}"/>
              </a:ext>
            </a:extLst>
          </p:cNvPr>
          <p:cNvSpPr txBox="1"/>
          <p:nvPr/>
        </p:nvSpPr>
        <p:spPr>
          <a:xfrm>
            <a:off x="5842482" y="2712500"/>
            <a:ext cx="1832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F0971F8E-7A5E-4490-8C51-01BA1F1328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11" name="Afbeelding 1">
            <a:extLst>
              <a:ext uri="{FF2B5EF4-FFF2-40B4-BE49-F238E27FC236}">
                <a16:creationId xmlns:a16="http://schemas.microsoft.com/office/drawing/2014/main" id="{C0CC495C-068F-4368-9F23-3D6DFBBFBE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018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1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E1A589B2-0180-422E-9146-D259B2B7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5CFC7-E592-478C-B4AF-3CACCCC7F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4</a:t>
            </a:fld>
            <a:endParaRPr lang="nl-BE" dirty="0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941492BF-41FB-F9D9-7C6C-DC1B969A1BEE}"/>
              </a:ext>
            </a:extLst>
          </p:cNvPr>
          <p:cNvGrpSpPr/>
          <p:nvPr/>
        </p:nvGrpSpPr>
        <p:grpSpPr>
          <a:xfrm>
            <a:off x="6328886" y="1484313"/>
            <a:ext cx="5444014" cy="1281747"/>
            <a:chOff x="3694569" y="1331913"/>
            <a:chExt cx="4568745" cy="1281747"/>
          </a:xfrm>
        </p:grpSpPr>
        <p:sp>
          <p:nvSpPr>
            <p:cNvPr id="11" name="Titre 1">
              <a:extLst>
                <a:ext uri="{FF2B5EF4-FFF2-40B4-BE49-F238E27FC236}">
                  <a16:creationId xmlns:a16="http://schemas.microsoft.com/office/drawing/2014/main" id="{FAA2069A-A952-0126-123C-632DD907AABB}"/>
                </a:ext>
              </a:extLst>
            </p:cNvPr>
            <p:cNvSpPr txBox="1">
              <a:spLocks/>
            </p:cNvSpPr>
            <p:nvPr/>
          </p:nvSpPr>
          <p:spPr>
            <a:xfrm>
              <a:off x="3694569" y="1331913"/>
              <a:ext cx="4568745" cy="12817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wrap="none" tIns="0" rIns="39600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76325" marR="0" lvl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3200" b="1" dirty="0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Steven </a:t>
              </a:r>
              <a:r>
                <a:rPr lang="en-GB" sz="3200" b="1" dirty="0" err="1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Becaus</a:t>
              </a:r>
              <a:endParaRPr lang="en-GB" sz="3200" b="1" dirty="0">
                <a:solidFill>
                  <a:srgbClr val="213A5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076325" marR="0" lvl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2800" b="1" dirty="0" err="1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Vicevoorzitter</a:t>
              </a:r>
              <a:r>
                <a:rPr lang="en-GB" sz="2800" b="1" dirty="0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UASW</a:t>
              </a:r>
            </a:p>
            <a:p>
              <a:pPr marL="1076325" marR="0" lvl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2800" b="1" dirty="0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Vice-</a:t>
              </a:r>
              <a:r>
                <a:rPr lang="en-GB" sz="2800" b="1" dirty="0" err="1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président</a:t>
              </a:r>
              <a:r>
                <a:rPr lang="en-GB" sz="2800" b="1" dirty="0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UETF</a:t>
              </a:r>
              <a:r>
                <a:rPr kumimoji="0" lang="en-GB" sz="2800" b="1" u="none" strike="noStrike" kern="1200" cap="none" spc="0" normalizeH="0" baseline="0" noProof="0" dirty="0">
                  <a:ln>
                    <a:noFill/>
                  </a:ln>
                  <a:solidFill>
                    <a:srgbClr val="213A53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  </a:t>
              </a:r>
              <a:endParaRPr kumimoji="0" lang="fr-BE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pic>
          <p:nvPicPr>
            <p:cNvPr id="12" name="Picture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47EF03F-AFEC-76FC-F164-59B521B56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8806" y="1622454"/>
              <a:ext cx="717957" cy="717957"/>
            </a:xfrm>
            <a:prstGeom prst="rect">
              <a:avLst/>
            </a:prstGeom>
          </p:spPr>
        </p:pic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EF0D8527-C5E2-A4AE-D449-F25C6860F766}"/>
              </a:ext>
            </a:extLst>
          </p:cNvPr>
          <p:cNvGrpSpPr/>
          <p:nvPr/>
        </p:nvGrpSpPr>
        <p:grpSpPr>
          <a:xfrm>
            <a:off x="658813" y="1484313"/>
            <a:ext cx="4829925" cy="1258887"/>
            <a:chOff x="3246208" y="1333623"/>
            <a:chExt cx="4053387" cy="1258887"/>
          </a:xfrm>
        </p:grpSpPr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9357A299-B516-21F2-52E8-6F708C394AB6}"/>
                </a:ext>
              </a:extLst>
            </p:cNvPr>
            <p:cNvSpPr txBox="1">
              <a:spLocks/>
            </p:cNvSpPr>
            <p:nvPr/>
          </p:nvSpPr>
          <p:spPr>
            <a:xfrm>
              <a:off x="3246208" y="1333623"/>
              <a:ext cx="4053387" cy="12588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txBody>
            <a:bodyPr wrap="none" tIns="0" rIns="39600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2363" marR="0" lvl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3600" b="1" dirty="0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Benoît Gilson</a:t>
              </a:r>
            </a:p>
            <a:p>
              <a:pPr marL="1122363" marR="0" lvl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3200" b="1" dirty="0">
                  <a:solidFill>
                    <a:srgbClr val="213A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CEO Infrabel</a:t>
              </a:r>
              <a:r>
                <a:rPr kumimoji="0" lang="en-GB" sz="3200" b="1" u="none" strike="noStrike" kern="1200" cap="none" spc="0" normalizeH="0" baseline="0" noProof="0" dirty="0">
                  <a:ln>
                    <a:noFill/>
                  </a:ln>
                  <a:solidFill>
                    <a:srgbClr val="213A53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  </a:t>
              </a:r>
              <a:endParaRPr kumimoji="0" lang="fr-BE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pic>
          <p:nvPicPr>
            <p:cNvPr id="15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892AC7A-2536-739C-1A26-D9D3A8DC7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539" y="1633884"/>
              <a:ext cx="717957" cy="717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90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6D62-13C4-27D1-A6EF-6FA665A1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DDAA8-C05A-9A73-3590-7731C63BE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0B80B4-B953-6547-A044-6E303DFD4AF3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F9E361-B3EC-0BA0-28B8-BE1405B7C4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9918" y="849302"/>
            <a:ext cx="6518282" cy="5174221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08:50  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Inleiding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Introduction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Benoît Gilson - Steven Becaus </a:t>
            </a:r>
          </a:p>
          <a:p>
            <a:pPr>
              <a:lnSpc>
                <a:spcPct val="150000"/>
              </a:lnSpc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09:05</a:t>
            </a:r>
            <a:r>
              <a:rPr lang="fr-BE" sz="1800" dirty="0"/>
              <a:t>	</a:t>
            </a:r>
            <a:r>
              <a:rPr lang="fr-BE" sz="1800" b="1" dirty="0" err="1">
                <a:solidFill>
                  <a:schemeClr val="accent2"/>
                </a:solidFill>
              </a:rPr>
              <a:t>Actieplan</a:t>
            </a:r>
            <a:r>
              <a:rPr lang="fr-BE" sz="1800" b="1" dirty="0">
                <a:solidFill>
                  <a:schemeClr val="accent2"/>
                </a:solidFill>
              </a:rPr>
              <a:t> </a:t>
            </a:r>
            <a:r>
              <a:rPr lang="fr-BE" sz="1800" b="1" dirty="0" err="1">
                <a:solidFill>
                  <a:schemeClr val="accent2"/>
                </a:solidFill>
              </a:rPr>
              <a:t>aannemers</a:t>
            </a:r>
            <a:r>
              <a:rPr lang="fr-BE" sz="1800" b="1" dirty="0">
                <a:solidFill>
                  <a:schemeClr val="accent2"/>
                </a:solidFill>
              </a:rPr>
              <a:t> / Plan d’action entrepreneurs  </a:t>
            </a:r>
            <a:r>
              <a:rPr lang="fr-BE" sz="1800" dirty="0">
                <a:solidFill>
                  <a:schemeClr val="accent2"/>
                </a:solidFill>
              </a:rPr>
              <a:t>	Jochen Bultinck - David Van de Sype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09:40	</a:t>
            </a:r>
            <a:r>
              <a:rPr lang="fr-BE" sz="1800" i="1" dirty="0" err="1">
                <a:solidFill>
                  <a:schemeClr val="bg1">
                    <a:lumMod val="85000"/>
                  </a:schemeClr>
                </a:solidFill>
              </a:rPr>
              <a:t>Pauze</a:t>
            </a: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 - Pause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10:00	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“People </a:t>
            </a:r>
            <a:r>
              <a:rPr lang="fr-BE" sz="1800" b="1" i="1" dirty="0" err="1">
                <a:solidFill>
                  <a:schemeClr val="bg1">
                    <a:lumMod val="85000"/>
                  </a:schemeClr>
                </a:solidFill>
              </a:rPr>
              <a:t>don't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 come to </a:t>
            </a:r>
            <a:r>
              <a:rPr lang="fr-BE" sz="1800" b="1" i="1" dirty="0" err="1">
                <a:solidFill>
                  <a:schemeClr val="bg1">
                    <a:lumMod val="85000"/>
                  </a:schemeClr>
                </a:solidFill>
              </a:rPr>
              <a:t>work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 to do a </a:t>
            </a:r>
            <a:r>
              <a:rPr lang="fr-BE" sz="1800" b="1" i="1" dirty="0" err="1">
                <a:solidFill>
                  <a:schemeClr val="bg1">
                    <a:lumMod val="85000"/>
                  </a:schemeClr>
                </a:solidFill>
              </a:rPr>
              <a:t>bad</a:t>
            </a: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 job”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i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Rudy Pont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11:00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11:10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Het 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woord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van het 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partner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Le mot du partenaire 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Zöllner Signal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GmbH</a:t>
            </a:r>
            <a:endParaRPr lang="fr-BE" sz="18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11:30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Demos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- 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lunch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13:00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Workshops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reeks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/ sessions 1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14:20 	</a:t>
            </a:r>
            <a:r>
              <a:rPr lang="fr-BE" sz="1800" i="1" dirty="0" err="1">
                <a:solidFill>
                  <a:schemeClr val="bg1">
                    <a:lumMod val="85000"/>
                  </a:schemeClr>
                </a:solidFill>
              </a:rPr>
              <a:t>Pauze</a:t>
            </a: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 - Pause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14:40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Workshops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reeks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/ sessions 2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16:00 	</a:t>
            </a:r>
            <a:r>
              <a:rPr lang="fr-BE" sz="1800" i="1" dirty="0" err="1">
                <a:solidFill>
                  <a:schemeClr val="bg1">
                    <a:lumMod val="85000"/>
                  </a:schemeClr>
                </a:solidFill>
              </a:rPr>
              <a:t>Pauze</a:t>
            </a: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 - Pause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16:15 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Conclusies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Conclusions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</a:pPr>
            <a:endParaRPr lang="en-GB" sz="17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8AB3F2-A07E-410C-FEB6-924B8A1B38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49918" y="139803"/>
            <a:ext cx="5437188" cy="478554"/>
          </a:xfrm>
        </p:spPr>
        <p:txBody>
          <a:bodyPr/>
          <a:lstStyle/>
          <a:p>
            <a:pPr>
              <a:tabLst>
                <a:tab pos="985838" algn="l"/>
                <a:tab pos="5292725" algn="l"/>
              </a:tabLst>
            </a:pPr>
            <a:r>
              <a:rPr lang="nl-BE" sz="3600" b="1" dirty="0"/>
              <a:t>Programma / </a:t>
            </a:r>
            <a:r>
              <a:rPr lang="nl-BE" sz="3600" b="1" dirty="0" err="1"/>
              <a:t>Programme</a:t>
            </a:r>
            <a:endParaRPr lang="nl-BE" dirty="0"/>
          </a:p>
        </p:txBody>
      </p:sp>
      <p:pic>
        <p:nvPicPr>
          <p:cNvPr id="9" name="Picture 8" descr="A picture containing person, green, close&#10;&#10;Description automatically generated">
            <a:extLst>
              <a:ext uri="{FF2B5EF4-FFF2-40B4-BE49-F238E27FC236}">
                <a16:creationId xmlns:a16="http://schemas.microsoft.com/office/drawing/2014/main" id="{CBACC2FC-99FF-6423-B2C3-61E7C7145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232"/>
            <a:ext cx="5749918" cy="6012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EC047E-4BEA-A758-07E3-6CAF2EFF94F8}"/>
              </a:ext>
            </a:extLst>
          </p:cNvPr>
          <p:cNvCxnSpPr/>
          <p:nvPr/>
        </p:nvCxnSpPr>
        <p:spPr>
          <a:xfrm>
            <a:off x="5730380" y="2838149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1FF044-0FA8-5320-1289-21690B2C4B4B}"/>
              </a:ext>
            </a:extLst>
          </p:cNvPr>
          <p:cNvCxnSpPr/>
          <p:nvPr/>
        </p:nvCxnSpPr>
        <p:spPr>
          <a:xfrm>
            <a:off x="5749918" y="161278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A5E978-35BD-A0FE-3221-5C4662E671DC}"/>
              </a:ext>
            </a:extLst>
          </p:cNvPr>
          <p:cNvCxnSpPr/>
          <p:nvPr/>
        </p:nvCxnSpPr>
        <p:spPr>
          <a:xfrm>
            <a:off x="5730380" y="386760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2217C7-CD53-0947-B3CB-4709E252A2E0}"/>
              </a:ext>
            </a:extLst>
          </p:cNvPr>
          <p:cNvCxnSpPr/>
          <p:nvPr/>
        </p:nvCxnSpPr>
        <p:spPr>
          <a:xfrm>
            <a:off x="5749918" y="632151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92D422-B04E-60C3-56A7-2864858BF8DC}"/>
              </a:ext>
            </a:extLst>
          </p:cNvPr>
          <p:cNvCxnSpPr/>
          <p:nvPr/>
        </p:nvCxnSpPr>
        <p:spPr>
          <a:xfrm>
            <a:off x="5749918" y="24134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4E3E48-8195-5324-36EB-0F4874E2C736}"/>
              </a:ext>
            </a:extLst>
          </p:cNvPr>
          <p:cNvCxnSpPr/>
          <p:nvPr/>
        </p:nvCxnSpPr>
        <p:spPr>
          <a:xfrm>
            <a:off x="5749918" y="56349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0A8F15-2A7A-F31E-6698-8C9D6C7EF62F}"/>
              </a:ext>
            </a:extLst>
          </p:cNvPr>
          <p:cNvCxnSpPr/>
          <p:nvPr/>
        </p:nvCxnSpPr>
        <p:spPr>
          <a:xfrm>
            <a:off x="5724168" y="4590328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14DBFA1-C103-2AC9-91AD-FC0886922C06}"/>
              </a:ext>
            </a:extLst>
          </p:cNvPr>
          <p:cNvCxnSpPr/>
          <p:nvPr/>
        </p:nvCxnSpPr>
        <p:spPr>
          <a:xfrm>
            <a:off x="5749918" y="3505021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22A567-E258-F221-4FB3-0C75D7536A43}"/>
              </a:ext>
            </a:extLst>
          </p:cNvPr>
          <p:cNvCxnSpPr/>
          <p:nvPr/>
        </p:nvCxnSpPr>
        <p:spPr>
          <a:xfrm>
            <a:off x="5749918" y="490276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58807F-DAFA-5EB0-FB4F-CDB298A6F9B4}"/>
              </a:ext>
            </a:extLst>
          </p:cNvPr>
          <p:cNvCxnSpPr/>
          <p:nvPr/>
        </p:nvCxnSpPr>
        <p:spPr>
          <a:xfrm>
            <a:off x="5749918" y="5270245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1">
            <a:extLst>
              <a:ext uri="{FF2B5EF4-FFF2-40B4-BE49-F238E27FC236}">
                <a16:creationId xmlns:a16="http://schemas.microsoft.com/office/drawing/2014/main" id="{1E65E786-799E-BF73-7D5B-6B3988A5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5">
            <a:extLst>
              <a:ext uri="{FF2B5EF4-FFF2-40B4-BE49-F238E27FC236}">
                <a16:creationId xmlns:a16="http://schemas.microsoft.com/office/drawing/2014/main" id="{C9F6F932-F370-2D63-E9B9-84939AF1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3095C59D-2A66-9E72-FCFF-EB1FC267BA1F}"/>
              </a:ext>
            </a:extLst>
          </p:cNvPr>
          <p:cNvCxnSpPr/>
          <p:nvPr/>
        </p:nvCxnSpPr>
        <p:spPr>
          <a:xfrm>
            <a:off x="5749918" y="599183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3181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00" y="1648295"/>
            <a:ext cx="5413955" cy="2343711"/>
          </a:xfrm>
        </p:spPr>
        <p:txBody>
          <a:bodyPr>
            <a:normAutofit fontScale="90000"/>
          </a:bodyPr>
          <a:lstStyle/>
          <a:p>
            <a:r>
              <a:rPr lang="en-GB" sz="6000" dirty="0" err="1"/>
              <a:t>Actieplan</a:t>
            </a:r>
            <a:br>
              <a:rPr lang="en-GB" sz="6000" dirty="0"/>
            </a:br>
            <a:r>
              <a:rPr lang="en-GB" sz="6000" dirty="0"/>
              <a:t>Plan </a:t>
            </a:r>
            <a:r>
              <a:rPr lang="en-GB" sz="6000" dirty="0" err="1"/>
              <a:t>d’action</a:t>
            </a:r>
            <a:r>
              <a:rPr lang="en-GB" sz="6000" dirty="0"/>
              <a:t> Safety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1600" y="4146676"/>
            <a:ext cx="5268913" cy="354013"/>
          </a:xfrm>
        </p:spPr>
        <p:txBody>
          <a:bodyPr/>
          <a:lstStyle/>
          <a:p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aannemers</a:t>
            </a:r>
            <a:endParaRPr lang="en-GB" dirty="0"/>
          </a:p>
          <a:p>
            <a:r>
              <a:rPr lang="en-GB" dirty="0"/>
              <a:t>Pour les entrepreneurs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11600" y="5207830"/>
            <a:ext cx="4406478" cy="354013"/>
          </a:xfrm>
        </p:spPr>
        <p:txBody>
          <a:bodyPr/>
          <a:lstStyle/>
          <a:p>
            <a:r>
              <a:rPr lang="en-GB" dirty="0"/>
              <a:t>Jochen Bultinck, COO </a:t>
            </a:r>
          </a:p>
          <a:p>
            <a:r>
              <a:rPr lang="en-GB" dirty="0"/>
              <a:t>David Van de Sype, Safety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1DF690-9CF0-2826-F3DE-228BCAC8B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058" y="274713"/>
            <a:ext cx="1300020" cy="9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88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F97EA2-98EE-5FDB-EC82-FBAA420FC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7750" y="1484313"/>
            <a:ext cx="11761771" cy="3721100"/>
          </a:xfrm>
        </p:spPr>
        <p:txBody>
          <a:bodyPr/>
          <a:lstStyle/>
          <a:p>
            <a:pPr algn="l" fontAlgn="base">
              <a:buFont typeface="+mj-lt"/>
              <a:buAutoNum type="arabicPeriod"/>
            </a:pPr>
            <a:endParaRPr lang="nl-BE" sz="4400" i="0" dirty="0">
              <a:effectLst/>
              <a:highlight>
                <a:srgbClr val="FFFFFF"/>
              </a:highlight>
              <a:latin typeface="+mn-lt"/>
            </a:endParaRPr>
          </a:p>
          <a:p>
            <a:pPr algn="l" fontAlgn="base">
              <a:buFont typeface="+mj-lt"/>
              <a:buAutoNum type="arabicPeriod"/>
            </a:pPr>
            <a:endParaRPr lang="nl-BE" sz="4400" dirty="0">
              <a:highlight>
                <a:srgbClr val="FFFFFF"/>
              </a:highlight>
              <a:latin typeface="+mn-lt"/>
            </a:endParaRPr>
          </a:p>
          <a:p>
            <a:pPr algn="l" fontAlgn="base">
              <a:buFont typeface="+mj-lt"/>
              <a:buAutoNum type="arabicPeriod"/>
            </a:pPr>
            <a:endParaRPr lang="nl-BE" sz="4400" i="0" dirty="0">
              <a:effectLst/>
              <a:highlight>
                <a:srgbClr val="FFFFFF"/>
              </a:highlight>
              <a:latin typeface="+mn-lt"/>
            </a:endParaRPr>
          </a:p>
          <a:p>
            <a:pPr algn="l" fontAlgn="base">
              <a:buClr>
                <a:srgbClr val="00B0F0"/>
              </a:buClr>
              <a:buFont typeface="+mj-lt"/>
              <a:buAutoNum type="arabicPeriod"/>
            </a:pPr>
            <a:r>
              <a:rPr lang="en-GB" sz="4400" i="0" dirty="0">
                <a:solidFill>
                  <a:schemeClr val="bg2"/>
                </a:solidFill>
                <a:effectLst/>
                <a:highlight>
                  <a:srgbClr val="FFFFFF"/>
                </a:highlight>
                <a:latin typeface="+mn-lt"/>
              </a:rPr>
              <a:t>Highlights</a:t>
            </a:r>
            <a:r>
              <a:rPr lang="nl-BE" sz="4400" i="0" dirty="0">
                <a:solidFill>
                  <a:schemeClr val="bg2"/>
                </a:solidFill>
                <a:effectLst/>
                <a:highlight>
                  <a:srgbClr val="FFFFFF"/>
                </a:highlight>
                <a:latin typeface="+mn-lt"/>
              </a:rPr>
              <a:t> 2024:</a:t>
            </a:r>
          </a:p>
          <a:p>
            <a:pPr lvl="1" fontAlgn="base">
              <a:buClr>
                <a:srgbClr val="00B0F0"/>
              </a:buClr>
            </a:pPr>
            <a:r>
              <a:rPr lang="nl-BE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+mn-lt"/>
              </a:rPr>
              <a:t>Verplichte certificering</a:t>
            </a:r>
          </a:p>
          <a:p>
            <a:pPr lvl="1" fontAlgn="base">
              <a:buClr>
                <a:srgbClr val="00B0F0"/>
              </a:buClr>
            </a:pPr>
            <a:r>
              <a:rPr lang="nl-BE" dirty="0">
                <a:solidFill>
                  <a:schemeClr val="accent2"/>
                </a:solidFill>
                <a:highlight>
                  <a:srgbClr val="FFFFFF"/>
                </a:highlight>
              </a:rPr>
              <a:t>Respecteren gevarenzones/ veiligheidsvoorschriften</a:t>
            </a:r>
          </a:p>
          <a:p>
            <a:pPr lvl="1" fontAlgn="base">
              <a:buClr>
                <a:srgbClr val="00B0F0"/>
              </a:buClr>
            </a:pPr>
            <a:r>
              <a:rPr lang="nl-BE" dirty="0">
                <a:solidFill>
                  <a:schemeClr val="accent2"/>
                </a:solidFill>
                <a:highlight>
                  <a:srgbClr val="FFFFFF"/>
                </a:highlight>
              </a:rPr>
              <a:t>Communicatiep</a:t>
            </a:r>
            <a:r>
              <a:rPr lang="nl-BE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+mn-lt"/>
              </a:rPr>
              <a:t>latform Safety</a:t>
            </a:r>
          </a:p>
          <a:p>
            <a:pPr lvl="1" fontAlgn="base">
              <a:buClr>
                <a:srgbClr val="00B0F0"/>
              </a:buClr>
            </a:pPr>
            <a:r>
              <a:rPr lang="nl-BE" dirty="0">
                <a:solidFill>
                  <a:schemeClr val="accent2"/>
                </a:solidFill>
                <a:highlight>
                  <a:srgbClr val="FFFFFF"/>
                </a:highlight>
              </a:rPr>
              <a:t>Evaluatie 2023 </a:t>
            </a:r>
          </a:p>
          <a:p>
            <a:pPr lvl="1" fontAlgn="base"/>
            <a:endParaRPr lang="nl-BE" i="0" dirty="0">
              <a:solidFill>
                <a:schemeClr val="accent2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algn="l" fontAlgn="base">
              <a:buClr>
                <a:srgbClr val="00B0F0"/>
              </a:buClr>
              <a:buFont typeface="+mj-lt"/>
              <a:buAutoNum type="arabicPeriod"/>
            </a:pPr>
            <a:r>
              <a:rPr lang="nl-BE" sz="4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</a:rPr>
              <a:t>Vooruitblik 2025:</a:t>
            </a:r>
            <a:r>
              <a:rPr lang="nl-BE" sz="4400" i="0" dirty="0">
                <a:solidFill>
                  <a:schemeClr val="bg2"/>
                </a:solidFill>
                <a:effectLst/>
                <a:highlight>
                  <a:srgbClr val="FFFFFF"/>
                </a:highlight>
                <a:latin typeface="+mn-lt"/>
              </a:rPr>
              <a:t> </a:t>
            </a:r>
          </a:p>
          <a:p>
            <a:pPr lvl="1">
              <a:buClr>
                <a:srgbClr val="00B0F0"/>
              </a:buClr>
            </a:pPr>
            <a:r>
              <a:rPr lang="nl-BE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Evaluatie 2024 </a:t>
            </a:r>
          </a:p>
          <a:p>
            <a:pPr lvl="1">
              <a:buClr>
                <a:srgbClr val="00B0F0"/>
              </a:buClr>
            </a:pPr>
            <a:r>
              <a:rPr lang="nl-BE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Bundel 61, artikel 45.2</a:t>
            </a:r>
          </a:p>
          <a:p>
            <a:pPr lvl="1">
              <a:buClr>
                <a:srgbClr val="00B0F0"/>
              </a:buClr>
            </a:pPr>
            <a:r>
              <a:rPr lang="nl-BE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OTW Limited </a:t>
            </a:r>
            <a:r>
              <a:rPr lang="nl-BE" sz="2800" dirty="0">
                <a:solidFill>
                  <a:schemeClr val="accent2"/>
                </a:solidFill>
                <a:highlight>
                  <a:srgbClr val="FFFFFF"/>
                </a:highlight>
                <a:latin typeface="+mn-lt"/>
              </a:rPr>
              <a:t> </a:t>
            </a:r>
          </a:p>
          <a:p>
            <a:endParaRPr lang="nl-BE" sz="4400" dirty="0">
              <a:latin typeface="+mn-lt"/>
            </a:endParaRPr>
          </a:p>
          <a:p>
            <a:pPr marL="0" indent="0">
              <a:buNone/>
            </a:pP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296893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dirty="0"/>
              <a:t>1. Highlights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95177-9677-AF78-6A29-63908A55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07" y="441919"/>
            <a:ext cx="1304657" cy="9449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2E12FC-D7ED-7FC9-E5CA-7FACF2B7CCBC}"/>
              </a:ext>
            </a:extLst>
          </p:cNvPr>
          <p:cNvSpPr txBox="1">
            <a:spLocks/>
          </p:cNvSpPr>
          <p:nvPr/>
        </p:nvSpPr>
        <p:spPr>
          <a:xfrm>
            <a:off x="1" y="2124201"/>
            <a:ext cx="7135446" cy="488347"/>
          </a:xfrm>
          <a:custGeom>
            <a:avLst/>
            <a:gdLst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375358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133311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5358" h="488347">
                <a:moveTo>
                  <a:pt x="0" y="0"/>
                </a:moveTo>
                <a:lnTo>
                  <a:pt x="7375358" y="0"/>
                </a:lnTo>
                <a:lnTo>
                  <a:pt x="7133311" y="48834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Certification</a:t>
            </a: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obligatoire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C6CC8-253E-9C51-A3C6-BFFA650EF8D3}"/>
              </a:ext>
            </a:extLst>
          </p:cNvPr>
          <p:cNvSpPr txBox="1">
            <a:spLocks/>
          </p:cNvSpPr>
          <p:nvPr/>
        </p:nvSpPr>
        <p:spPr>
          <a:xfrm>
            <a:off x="0" y="1635854"/>
            <a:ext cx="7375358" cy="488347"/>
          </a:xfrm>
          <a:custGeom>
            <a:avLst/>
            <a:gdLst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375358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  <a:gd name="connsiteX0" fmla="*/ 0 w 7375358"/>
              <a:gd name="connsiteY0" fmla="*/ 0 h 488347"/>
              <a:gd name="connsiteX1" fmla="*/ 7375358 w 7375358"/>
              <a:gd name="connsiteY1" fmla="*/ 0 h 488347"/>
              <a:gd name="connsiteX2" fmla="*/ 7133311 w 7375358"/>
              <a:gd name="connsiteY2" fmla="*/ 488347 h 488347"/>
              <a:gd name="connsiteX3" fmla="*/ 0 w 7375358"/>
              <a:gd name="connsiteY3" fmla="*/ 488347 h 488347"/>
              <a:gd name="connsiteX4" fmla="*/ 0 w 7375358"/>
              <a:gd name="connsiteY4" fmla="*/ 0 h 48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5358" h="488347">
                <a:moveTo>
                  <a:pt x="0" y="0"/>
                </a:moveTo>
                <a:lnTo>
                  <a:pt x="7375358" y="0"/>
                </a:lnTo>
                <a:lnTo>
                  <a:pt x="7133311" y="488347"/>
                </a:lnTo>
                <a:lnTo>
                  <a:pt x="0" y="4883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tIns="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Verplichte certificering</a:t>
            </a:r>
          </a:p>
        </p:txBody>
      </p:sp>
    </p:spTree>
    <p:extLst>
      <p:ext uri="{BB962C8B-B14F-4D97-AF65-F5344CB8AC3E}">
        <p14:creationId xmlns:p14="http://schemas.microsoft.com/office/powerpoint/2010/main" val="353268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structiv - Opleiding">
            <a:extLst>
              <a:ext uri="{FF2B5EF4-FFF2-40B4-BE49-F238E27FC236}">
                <a16:creationId xmlns:a16="http://schemas.microsoft.com/office/drawing/2014/main" id="{499FA7B1-E6FD-7A87-86F0-82DC8BA73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4022" y="0"/>
            <a:ext cx="7897977" cy="450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1028">
            <a:extLst>
              <a:ext uri="{FF2B5EF4-FFF2-40B4-BE49-F238E27FC236}">
                <a16:creationId xmlns:a16="http://schemas.microsoft.com/office/drawing/2014/main" id="{27610B6C-99A1-4EA3-4041-C799A4181671}"/>
              </a:ext>
            </a:extLst>
          </p:cNvPr>
          <p:cNvSpPr/>
          <p:nvPr/>
        </p:nvSpPr>
        <p:spPr>
          <a:xfrm>
            <a:off x="683321" y="-31530"/>
            <a:ext cx="6312204" cy="45283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3000">
                <a:srgbClr val="FFFFFF">
                  <a:alpha val="95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65D626-0A76-1F4B-92BD-B44DED2B8AAA}"/>
              </a:ext>
            </a:extLst>
          </p:cNvPr>
          <p:cNvSpPr/>
          <p:nvPr/>
        </p:nvSpPr>
        <p:spPr>
          <a:xfrm>
            <a:off x="0" y="3570382"/>
            <a:ext cx="12192000" cy="3333418"/>
          </a:xfrm>
          <a:prstGeom prst="rect">
            <a:avLst/>
          </a:prstGeom>
          <a:gradFill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9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fbeelding 1">
            <a:extLst>
              <a:ext uri="{FF2B5EF4-FFF2-40B4-BE49-F238E27FC236}">
                <a16:creationId xmlns:a16="http://schemas.microsoft.com/office/drawing/2014/main" id="{73FE925E-6B57-6D4E-BDC0-90CD20DFBD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9A86C5B-BACB-B3DA-92F3-7AFCFFAA05FA}"/>
              </a:ext>
            </a:extLst>
          </p:cNvPr>
          <p:cNvSpPr/>
          <p:nvPr/>
        </p:nvSpPr>
        <p:spPr>
          <a:xfrm rot="16200000">
            <a:off x="3403821" y="-2015558"/>
            <a:ext cx="5384358" cy="12192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39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1DFBC-B924-0892-C81D-DA7A913A31BE}"/>
              </a:ext>
            </a:extLst>
          </p:cNvPr>
          <p:cNvSpPr txBox="1"/>
          <p:nvPr/>
        </p:nvSpPr>
        <p:spPr>
          <a:xfrm>
            <a:off x="3054096" y="3395210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F48ED-02C8-4799-B27D-5C3C5B6E3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300" b="0" i="0" u="none" strike="noStrike" kern="1200" cap="none" spc="0" normalizeH="0" baseline="0" noProof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" name="Afbeelding 2">
            <a:extLst>
              <a:ext uri="{FF2B5EF4-FFF2-40B4-BE49-F238E27FC236}">
                <a16:creationId xmlns:a16="http://schemas.microsoft.com/office/drawing/2014/main" id="{0C7F8888-B178-C143-A567-12DEDA732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4594">
            <a:off x="10457137" y="4712311"/>
            <a:ext cx="1287224" cy="2248109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C058930D-CC05-804A-A3F5-4D21DBE0BB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549955"/>
            <a:ext cx="360000" cy="360000"/>
          </a:xfrm>
          <a:prstGeom prst="rect">
            <a:avLst/>
          </a:prstGeom>
        </p:spPr>
      </p:pic>
      <p:pic>
        <p:nvPicPr>
          <p:cNvPr id="1028" name="Picture 4" descr="Certificaten | Formaz training services">
            <a:extLst>
              <a:ext uri="{FF2B5EF4-FFF2-40B4-BE49-F238E27FC236}">
                <a16:creationId xmlns:a16="http://schemas.microsoft.com/office/drawing/2014/main" id="{9B384AD3-19AA-0B00-1D8F-F0B4B866D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8421" y="4995210"/>
            <a:ext cx="1200575" cy="72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500698-76F3-8EC3-81C2-ABA700C0DC1E}"/>
              </a:ext>
            </a:extLst>
          </p:cNvPr>
          <p:cNvSpPr txBox="1"/>
          <p:nvPr/>
        </p:nvSpPr>
        <p:spPr>
          <a:xfrm>
            <a:off x="683321" y="583142"/>
            <a:ext cx="1114867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3600" b="1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Examen indépendant avec certification                                     pour les entrepreneurs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7BB116A-D465-816F-955B-00CFD101F185}"/>
              </a:ext>
            </a:extLst>
          </p:cNvPr>
          <p:cNvSpPr txBox="1">
            <a:spLocks/>
          </p:cNvSpPr>
          <p:nvPr/>
        </p:nvSpPr>
        <p:spPr>
          <a:xfrm>
            <a:off x="1232618" y="2152920"/>
            <a:ext cx="6740128" cy="1925920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Certification obligatoire depuis le 01/01/2024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Registre comprend </a:t>
            </a:r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6443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certificats le 30/09/2024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Certificat attestant d'une connaissance minimale des risques liés aux travaux dans les installations d'Infrabel et à l'infrastructure ferroviaire en particulier ainsi que des mesures de sécurité y afférentes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Durée de validité: 3 ans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Possibilité de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retrait du certificat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cas d’infractions 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(répétitives) contre la sécurité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3701F02-128C-601D-5D24-B1B221BC6C41}"/>
              </a:ext>
            </a:extLst>
          </p:cNvPr>
          <p:cNvSpPr txBox="1">
            <a:spLocks/>
          </p:cNvSpPr>
          <p:nvPr/>
        </p:nvSpPr>
        <p:spPr>
          <a:xfrm>
            <a:off x="1244712" y="2196656"/>
            <a:ext cx="5726305" cy="478554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7938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1" u="none" strike="noStrike" kern="1200" cap="none" spc="0" normalizeH="0" baseline="0" noProof="0" dirty="0">
                <a:ln>
                  <a:noFill/>
                </a:ln>
                <a:solidFill>
                  <a:srgbClr val="02BC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br>
              <a:rPr kumimoji="0" lang="nl-BE" sz="2000" b="0" i="1" u="none" strike="noStrike" kern="1200" cap="none" spc="0" normalizeH="0" baseline="0" noProof="0" dirty="0">
                <a:ln>
                  <a:noFill/>
                </a:ln>
                <a:solidFill>
                  <a:srgbClr val="02BC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400" b="1" i="1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B2D10D8-51D4-45BF-F125-2965A7621382}"/>
              </a:ext>
            </a:extLst>
          </p:cNvPr>
          <p:cNvSpPr txBox="1">
            <a:spLocks/>
          </p:cNvSpPr>
          <p:nvPr/>
        </p:nvSpPr>
        <p:spPr>
          <a:xfrm>
            <a:off x="1244712" y="2983212"/>
            <a:ext cx="5563861" cy="424776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BC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2ADF0B-407D-C707-B62A-1305BB10320F}"/>
              </a:ext>
            </a:extLst>
          </p:cNvPr>
          <p:cNvGrpSpPr/>
          <p:nvPr/>
        </p:nvGrpSpPr>
        <p:grpSpPr>
          <a:xfrm>
            <a:off x="809335" y="2232646"/>
            <a:ext cx="318003" cy="230017"/>
            <a:chOff x="1954249" y="470187"/>
            <a:chExt cx="510170" cy="369015"/>
          </a:xfrm>
        </p:grpSpPr>
        <p:sp>
          <p:nvSpPr>
            <p:cNvPr id="16" name="Triangle 19">
              <a:extLst>
                <a:ext uri="{FF2B5EF4-FFF2-40B4-BE49-F238E27FC236}">
                  <a16:creationId xmlns:a16="http://schemas.microsoft.com/office/drawing/2014/main" id="{90190796-2DC6-F6E5-4C7E-4DD6825DEFDE}"/>
                </a:ext>
              </a:extLst>
            </p:cNvPr>
            <p:cNvSpPr/>
            <p:nvPr/>
          </p:nvSpPr>
          <p:spPr>
            <a:xfrm rot="5400000">
              <a:off x="1918890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riangle 20">
              <a:extLst>
                <a:ext uri="{FF2B5EF4-FFF2-40B4-BE49-F238E27FC236}">
                  <a16:creationId xmlns:a16="http://schemas.microsoft.com/office/drawing/2014/main" id="{2C9C4869-8B70-0F00-F76F-2F0C9E7728FD}"/>
                </a:ext>
              </a:extLst>
            </p:cNvPr>
            <p:cNvSpPr/>
            <p:nvPr/>
          </p:nvSpPr>
          <p:spPr>
            <a:xfrm rot="5400000">
              <a:off x="2130763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3A6475-9405-4E3E-D6F4-93EC5C1B74F4}"/>
              </a:ext>
            </a:extLst>
          </p:cNvPr>
          <p:cNvGrpSpPr/>
          <p:nvPr/>
        </p:nvGrpSpPr>
        <p:grpSpPr>
          <a:xfrm>
            <a:off x="829546" y="2948837"/>
            <a:ext cx="318003" cy="230017"/>
            <a:chOff x="1954249" y="470187"/>
            <a:chExt cx="510170" cy="369015"/>
          </a:xfrm>
        </p:grpSpPr>
        <p:sp>
          <p:nvSpPr>
            <p:cNvPr id="28" name="Triangle 19">
              <a:extLst>
                <a:ext uri="{FF2B5EF4-FFF2-40B4-BE49-F238E27FC236}">
                  <a16:creationId xmlns:a16="http://schemas.microsoft.com/office/drawing/2014/main" id="{EC66EB8D-5E3B-EB62-2119-0555597EFE0A}"/>
                </a:ext>
              </a:extLst>
            </p:cNvPr>
            <p:cNvSpPr/>
            <p:nvPr/>
          </p:nvSpPr>
          <p:spPr>
            <a:xfrm rot="5400000">
              <a:off x="1918890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Triangle 20">
              <a:extLst>
                <a:ext uri="{FF2B5EF4-FFF2-40B4-BE49-F238E27FC236}">
                  <a16:creationId xmlns:a16="http://schemas.microsoft.com/office/drawing/2014/main" id="{639B17DC-D9FA-4E9B-2E91-04378B6EF489}"/>
                </a:ext>
              </a:extLst>
            </p:cNvPr>
            <p:cNvSpPr/>
            <p:nvPr/>
          </p:nvSpPr>
          <p:spPr>
            <a:xfrm rot="5400000">
              <a:off x="2130763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FB8EFB1A-7EDF-88AB-7A6C-8495D548D3BB}"/>
              </a:ext>
            </a:extLst>
          </p:cNvPr>
          <p:cNvGrpSpPr/>
          <p:nvPr/>
        </p:nvGrpSpPr>
        <p:grpSpPr>
          <a:xfrm>
            <a:off x="868506" y="3652297"/>
            <a:ext cx="318003" cy="230017"/>
            <a:chOff x="1954249" y="470187"/>
            <a:chExt cx="510170" cy="369015"/>
          </a:xfrm>
        </p:grpSpPr>
        <p:sp>
          <p:nvSpPr>
            <p:cNvPr id="21" name="Triangle 19">
              <a:extLst>
                <a:ext uri="{FF2B5EF4-FFF2-40B4-BE49-F238E27FC236}">
                  <a16:creationId xmlns:a16="http://schemas.microsoft.com/office/drawing/2014/main" id="{8196D004-759C-9413-8676-1D345A228CAB}"/>
                </a:ext>
              </a:extLst>
            </p:cNvPr>
            <p:cNvSpPr/>
            <p:nvPr/>
          </p:nvSpPr>
          <p:spPr>
            <a:xfrm rot="5400000">
              <a:off x="1918890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riangle 20">
              <a:extLst>
                <a:ext uri="{FF2B5EF4-FFF2-40B4-BE49-F238E27FC236}">
                  <a16:creationId xmlns:a16="http://schemas.microsoft.com/office/drawing/2014/main" id="{8CCE83F1-BB61-83E7-35F7-D9E1F94AB709}"/>
                </a:ext>
              </a:extLst>
            </p:cNvPr>
            <p:cNvSpPr/>
            <p:nvPr/>
          </p:nvSpPr>
          <p:spPr>
            <a:xfrm rot="5400000">
              <a:off x="2130763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7E4FF614-CD32-B4CA-B94C-9BEF3AC91792}"/>
              </a:ext>
            </a:extLst>
          </p:cNvPr>
          <p:cNvGrpSpPr/>
          <p:nvPr/>
        </p:nvGrpSpPr>
        <p:grpSpPr>
          <a:xfrm>
            <a:off x="864572" y="4893797"/>
            <a:ext cx="318003" cy="230017"/>
            <a:chOff x="1954249" y="470187"/>
            <a:chExt cx="510170" cy="369015"/>
          </a:xfrm>
        </p:grpSpPr>
        <p:sp>
          <p:nvSpPr>
            <p:cNvPr id="29" name="Triangle 19">
              <a:extLst>
                <a:ext uri="{FF2B5EF4-FFF2-40B4-BE49-F238E27FC236}">
                  <a16:creationId xmlns:a16="http://schemas.microsoft.com/office/drawing/2014/main" id="{BD38009D-D8D3-C1CF-38AC-7C3E4F2F9FFA}"/>
                </a:ext>
              </a:extLst>
            </p:cNvPr>
            <p:cNvSpPr/>
            <p:nvPr/>
          </p:nvSpPr>
          <p:spPr>
            <a:xfrm rot="5400000">
              <a:off x="1918890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riangle 20">
              <a:extLst>
                <a:ext uri="{FF2B5EF4-FFF2-40B4-BE49-F238E27FC236}">
                  <a16:creationId xmlns:a16="http://schemas.microsoft.com/office/drawing/2014/main" id="{48EFA647-C929-FDCC-4943-98CD8EAFED96}"/>
                </a:ext>
              </a:extLst>
            </p:cNvPr>
            <p:cNvSpPr/>
            <p:nvPr/>
          </p:nvSpPr>
          <p:spPr>
            <a:xfrm rot="5400000">
              <a:off x="2130763" y="505546"/>
              <a:ext cx="369015" cy="298297"/>
            </a:xfrm>
            <a:prstGeom prst="triangle">
              <a:avLst/>
            </a:prstGeom>
            <a:noFill/>
            <a:ln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025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ADD7E221-DEC7-27FB-7F4C-124FE00ACD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27" y="5512484"/>
            <a:ext cx="690349" cy="5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84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itle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1BC3C816-5813-45CE-BD3D-6E3CAAFFAED3}"/>
    </a:ext>
  </a:extLst>
</a:theme>
</file>

<file path=ppt/theme/theme10.xml><?xml version="1.0" encoding="utf-8"?>
<a:theme xmlns:a="http://schemas.openxmlformats.org/drawingml/2006/main" name="2_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ppt/theme/theme11.xml><?xml version="1.0" encoding="utf-8"?>
<a:theme xmlns:a="http://schemas.openxmlformats.org/drawingml/2006/main" name="3_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ppt/theme/theme1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ppt/theme/theme3.xml><?xml version="1.0" encoding="utf-8"?>
<a:theme xmlns:a="http://schemas.openxmlformats.org/drawingml/2006/main" name="Char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C3832CE2-7BE9-48D8-98AB-0A4982109993}"/>
    </a:ext>
  </a:extLst>
</a:theme>
</file>

<file path=ppt/theme/theme4.xml><?xml version="1.0" encoding="utf-8"?>
<a:theme xmlns:a="http://schemas.openxmlformats.org/drawingml/2006/main" name="Image Title Slide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631E62FD-DD6D-40EB-A228-075E4DFF00F1}"/>
    </a:ext>
  </a:extLst>
</a:theme>
</file>

<file path=ppt/theme/theme5.xml><?xml version="1.0" encoding="utf-8"?>
<a:theme xmlns:a="http://schemas.openxmlformats.org/drawingml/2006/main" name="Closing Slide Light Blue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7C912F14-0B74-47A2-893B-4FFF78FE047C}"/>
    </a:ext>
  </a:extLst>
</a:theme>
</file>

<file path=ppt/theme/theme6.xml><?xml version="1.0" encoding="utf-8"?>
<a:theme xmlns:a="http://schemas.openxmlformats.org/drawingml/2006/main" name="Closing Slide Dark Blue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DB6CC19F-BFBF-4917-A9A3-F9FC96D1268A}"/>
    </a:ext>
  </a:extLst>
</a:theme>
</file>

<file path=ppt/theme/theme7.xml><?xml version="1.0" encoding="utf-8"?>
<a:theme xmlns:a="http://schemas.openxmlformats.org/drawingml/2006/main" name="1_Title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1BC3C816-5813-45CE-BD3D-6E3CAAFFAED3}"/>
    </a:ext>
  </a:extLst>
</a:theme>
</file>

<file path=ppt/theme/theme8.xml><?xml version="1.0" encoding="utf-8"?>
<a:theme xmlns:a="http://schemas.openxmlformats.org/drawingml/2006/main" name="Presentation Cover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31BE245E-9840-43BA-82CC-424A0EFF3C80}"/>
    </a:ext>
  </a:extLst>
</a:theme>
</file>

<file path=ppt/theme/theme9.xml><?xml version="1.0" encoding="utf-8"?>
<a:theme xmlns:a="http://schemas.openxmlformats.org/drawingml/2006/main" name="1_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0FF0BF991A814BB4163F3EBA2E82F7" ma:contentTypeVersion="18" ma:contentTypeDescription="Create a new document." ma:contentTypeScope="" ma:versionID="a752a20b5d877732823722cdacab1327">
  <xsd:schema xmlns:xsd="http://www.w3.org/2001/XMLSchema" xmlns:xs="http://www.w3.org/2001/XMLSchema" xmlns:p="http://schemas.microsoft.com/office/2006/metadata/properties" xmlns:ns3="fc5e4af2-fea6-4ca7-9ea0-05bdd43fcd9f" xmlns:ns4="d621f001-036f-4b4f-98dc-9bdde92ab2f0" targetNamespace="http://schemas.microsoft.com/office/2006/metadata/properties" ma:root="true" ma:fieldsID="fc4c3bc2e23d924d42fe874f23981896" ns3:_="" ns4:_="">
    <xsd:import namespace="fc5e4af2-fea6-4ca7-9ea0-05bdd43fcd9f"/>
    <xsd:import namespace="d621f001-036f-4b4f-98dc-9bdde92ab2f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4af2-fea6-4ca7-9ea0-05bdd43fcd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1f001-036f-4b4f-98dc-9bdde92ab2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c5e4af2-fea6-4ca7-9ea0-05bdd43fcd9f" xsi:nil="true"/>
  </documentManagement>
</p:properties>
</file>

<file path=customXml/itemProps1.xml><?xml version="1.0" encoding="utf-8"?>
<ds:datastoreItem xmlns:ds="http://schemas.openxmlformats.org/officeDocument/2006/customXml" ds:itemID="{22DB6CD4-2F29-4B11-BDB5-8269B4FD81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E53601-9C68-494C-B523-E6FB62074D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5e4af2-fea6-4ca7-9ea0-05bdd43fcd9f"/>
    <ds:schemaRef ds:uri="d621f001-036f-4b4f-98dc-9bdde92ab2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AF9DF8-9C55-4D66-8E1A-8D35F6F99836}">
  <ds:schemaRefs>
    <ds:schemaRef ds:uri="http://purl.org/dc/dcmitype/"/>
    <ds:schemaRef ds:uri="d621f001-036f-4b4f-98dc-9bdde92ab2f0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fc5e4af2-fea6-4ca7-9ea0-05bdd43fcd9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Infrabel_template_v201910</Template>
  <TotalTime>267</TotalTime>
  <Words>1435</Words>
  <Application>Microsoft Office PowerPoint</Application>
  <PresentationFormat>Grand écran</PresentationFormat>
  <Paragraphs>364</Paragraphs>
  <Slides>37</Slides>
  <Notes>21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37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Courier New</vt:lpstr>
      <vt:lpstr>Times New Roman</vt:lpstr>
      <vt:lpstr>Wingdings</vt:lpstr>
      <vt:lpstr>Title Slides</vt:lpstr>
      <vt:lpstr>Content Slides</vt:lpstr>
      <vt:lpstr>Chart slides</vt:lpstr>
      <vt:lpstr>Image Title Slide</vt:lpstr>
      <vt:lpstr>Closing Slide Light Blue</vt:lpstr>
      <vt:lpstr>Closing Slide Dark Blue</vt:lpstr>
      <vt:lpstr>1_Title Slides</vt:lpstr>
      <vt:lpstr>Presentation Cover Slides</vt:lpstr>
      <vt:lpstr>1_Content Slides</vt:lpstr>
      <vt:lpstr>2_Content Slides</vt:lpstr>
      <vt:lpstr>3_Content Slides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Actieplan Plan d’action Safety</vt:lpstr>
      <vt:lpstr>Présentation PowerPoint</vt:lpstr>
      <vt:lpstr>1. Highlights 2024</vt:lpstr>
      <vt:lpstr>Présentation PowerPoint</vt:lpstr>
      <vt:lpstr>1. Highlights 2024</vt:lpstr>
      <vt:lpstr>Présentation PowerPoint</vt:lpstr>
      <vt:lpstr>Présentation PowerPoint</vt:lpstr>
      <vt:lpstr>Présentation PowerPoint</vt:lpstr>
      <vt:lpstr>Présentation PowerPoint</vt:lpstr>
      <vt:lpstr>1. Highlights 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1. Highlights 2024</vt:lpstr>
      <vt:lpstr>Présentation PowerPoint</vt:lpstr>
      <vt:lpstr>2. Vooruitblik - Aperçu 2025</vt:lpstr>
      <vt:lpstr>Présentation PowerPoint</vt:lpstr>
      <vt:lpstr>2. Vooruitblik - Aperçu 2025</vt:lpstr>
      <vt:lpstr>Présentation PowerPoint</vt:lpstr>
      <vt:lpstr>Présentation PowerPoint</vt:lpstr>
      <vt:lpstr>2. Vooruitblik - Aperçu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Infrabel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I-CBE</dc:title>
  <dc:creator>De Keyser Annelies</dc:creator>
  <cp:lastModifiedBy>Thomas Robette</cp:lastModifiedBy>
  <cp:revision>335</cp:revision>
  <cp:lastPrinted>2022-08-19T07:08:17Z</cp:lastPrinted>
  <dcterms:created xsi:type="dcterms:W3CDTF">2022-02-25T10:50:59Z</dcterms:created>
  <dcterms:modified xsi:type="dcterms:W3CDTF">2024-10-11T07:57:44Z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027b6a-4485-4806-97d1-72523ad2cf76_Enabled">
    <vt:lpwstr>True</vt:lpwstr>
  </property>
  <property fmtid="{D5CDD505-2E9C-101B-9397-08002B2CF9AE}" pid="3" name="MSIP_Label_4c027b6a-4485-4806-97d1-72523ad2cf76_SiteId">
    <vt:lpwstr>b82bc314-ab8e-4d6f-b189-46f02e1f27f2</vt:lpwstr>
  </property>
  <property fmtid="{D5CDD505-2E9C-101B-9397-08002B2CF9AE}" pid="4" name="MSIP_Label_4c027b6a-4485-4806-97d1-72523ad2cf76_Owner">
    <vt:lpwstr>philippe.verbist@infrabel.be</vt:lpwstr>
  </property>
  <property fmtid="{D5CDD505-2E9C-101B-9397-08002B2CF9AE}" pid="5" name="MSIP_Label_4c027b6a-4485-4806-97d1-72523ad2cf76_SetDate">
    <vt:lpwstr>2019-10-01T13:23:02.2266514Z</vt:lpwstr>
  </property>
  <property fmtid="{D5CDD505-2E9C-101B-9397-08002B2CF9AE}" pid="6" name="MSIP_Label_4c027b6a-4485-4806-97d1-72523ad2cf76_Name">
    <vt:lpwstr>Internal Use</vt:lpwstr>
  </property>
  <property fmtid="{D5CDD505-2E9C-101B-9397-08002B2CF9AE}" pid="7" name="MSIP_Label_4c027b6a-4485-4806-97d1-72523ad2cf76_Application">
    <vt:lpwstr>Microsoft Azure Information Protection</vt:lpwstr>
  </property>
  <property fmtid="{D5CDD505-2E9C-101B-9397-08002B2CF9AE}" pid="8" name="MSIP_Label_4c027b6a-4485-4806-97d1-72523ad2cf76_ActionId">
    <vt:lpwstr>6ab563d7-d5b6-4033-b52a-f19b5c82439d</vt:lpwstr>
  </property>
  <property fmtid="{D5CDD505-2E9C-101B-9397-08002B2CF9AE}" pid="9" name="MSIP_Label_4c027b6a-4485-4806-97d1-72523ad2cf76_Extended_MSFT_Method">
    <vt:lpwstr>Automatic</vt:lpwstr>
  </property>
  <property fmtid="{D5CDD505-2E9C-101B-9397-08002B2CF9AE}" pid="10" name="Sensitivity">
    <vt:lpwstr>Internal Use</vt:lpwstr>
  </property>
  <property fmtid="{D5CDD505-2E9C-101B-9397-08002B2CF9AE}" pid="11" name="ContentTypeId">
    <vt:lpwstr>0x010100310FF0BF991A814BB4163F3EBA2E82F7</vt:lpwstr>
  </property>
  <property fmtid="{D5CDD505-2E9C-101B-9397-08002B2CF9AE}" pid="12" name="MediaServiceImageTags">
    <vt:lpwstr/>
  </property>
</Properties>
</file>